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9.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0.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1.xml" ContentType="application/vnd.openxmlformats-officedocument.themeOverride+xml"/>
  <Override PartName="/ppt/notesSlides/notesSlide52.xml" ContentType="application/vnd.openxmlformats-officedocument.presentationml.notesSlide+xml"/>
  <Override PartName="/ppt/theme/themeOverride1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3.xml" ContentType="application/vnd.openxmlformats-officedocument.themeOverr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027" r:id="rId6"/>
    <p:sldMasterId id="2147484251" r:id="rId7"/>
    <p:sldMasterId id="2147484391" r:id="rId8"/>
    <p:sldMasterId id="2147484901" r:id="rId9"/>
    <p:sldMasterId id="2147485018" r:id="rId10"/>
    <p:sldMasterId id="2147485030" r:id="rId11"/>
    <p:sldMasterId id="2147485046" r:id="rId12"/>
    <p:sldMasterId id="2147485060" r:id="rId13"/>
    <p:sldMasterId id="2147485072" r:id="rId14"/>
  </p:sldMasterIdLst>
  <p:notesMasterIdLst>
    <p:notesMasterId r:id="rId105"/>
  </p:notesMasterIdLst>
  <p:sldIdLst>
    <p:sldId id="435" r:id="rId15"/>
    <p:sldId id="3783" r:id="rId16"/>
    <p:sldId id="3768" r:id="rId17"/>
    <p:sldId id="3769" r:id="rId18"/>
    <p:sldId id="3778" r:id="rId19"/>
    <p:sldId id="3776" r:id="rId20"/>
    <p:sldId id="3777" r:id="rId21"/>
    <p:sldId id="3775" r:id="rId22"/>
    <p:sldId id="3774" r:id="rId23"/>
    <p:sldId id="3781" r:id="rId24"/>
    <p:sldId id="3779" r:id="rId25"/>
    <p:sldId id="3802" r:id="rId26"/>
    <p:sldId id="3782" r:id="rId27"/>
    <p:sldId id="3785" r:id="rId28"/>
    <p:sldId id="431" r:id="rId29"/>
    <p:sldId id="3786" r:id="rId30"/>
    <p:sldId id="402" r:id="rId31"/>
    <p:sldId id="3787" r:id="rId32"/>
    <p:sldId id="3788" r:id="rId33"/>
    <p:sldId id="3789" r:id="rId34"/>
    <p:sldId id="3770" r:id="rId35"/>
    <p:sldId id="3771" r:id="rId36"/>
    <p:sldId id="3801" r:id="rId37"/>
    <p:sldId id="278" r:id="rId38"/>
    <p:sldId id="279" r:id="rId39"/>
    <p:sldId id="265" r:id="rId40"/>
    <p:sldId id="262" r:id="rId41"/>
    <p:sldId id="401" r:id="rId42"/>
    <p:sldId id="3791" r:id="rId43"/>
    <p:sldId id="3792" r:id="rId44"/>
    <p:sldId id="276"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19" r:id="rId59"/>
    <p:sldId id="420" r:id="rId60"/>
    <p:sldId id="3793" r:id="rId61"/>
    <p:sldId id="3794" r:id="rId62"/>
    <p:sldId id="3795" r:id="rId63"/>
    <p:sldId id="389" r:id="rId64"/>
    <p:sldId id="391" r:id="rId65"/>
    <p:sldId id="3799" r:id="rId66"/>
    <p:sldId id="271" r:id="rId67"/>
    <p:sldId id="3784" r:id="rId68"/>
    <p:sldId id="285" r:id="rId69"/>
    <p:sldId id="284" r:id="rId70"/>
    <p:sldId id="283" r:id="rId71"/>
    <p:sldId id="280" r:id="rId72"/>
    <p:sldId id="281" r:id="rId73"/>
    <p:sldId id="289" r:id="rId74"/>
    <p:sldId id="290" r:id="rId75"/>
    <p:sldId id="258" r:id="rId76"/>
    <p:sldId id="3800" r:id="rId77"/>
    <p:sldId id="3797" r:id="rId78"/>
    <p:sldId id="3790" r:id="rId79"/>
    <p:sldId id="269" r:id="rId80"/>
    <p:sldId id="3798" r:id="rId81"/>
    <p:sldId id="315" r:id="rId82"/>
    <p:sldId id="316" r:id="rId83"/>
    <p:sldId id="317" r:id="rId84"/>
    <p:sldId id="405" r:id="rId85"/>
    <p:sldId id="421" r:id="rId86"/>
    <p:sldId id="422" r:id="rId87"/>
    <p:sldId id="423" r:id="rId88"/>
    <p:sldId id="424" r:id="rId89"/>
    <p:sldId id="425" r:id="rId90"/>
    <p:sldId id="426" r:id="rId91"/>
    <p:sldId id="3796" r:id="rId92"/>
    <p:sldId id="259" r:id="rId93"/>
    <p:sldId id="270" r:id="rId94"/>
    <p:sldId id="292" r:id="rId95"/>
    <p:sldId id="293" r:id="rId96"/>
    <p:sldId id="294" r:id="rId97"/>
    <p:sldId id="295" r:id="rId98"/>
    <p:sldId id="296" r:id="rId99"/>
    <p:sldId id="297" r:id="rId100"/>
    <p:sldId id="274" r:id="rId101"/>
    <p:sldId id="272" r:id="rId102"/>
    <p:sldId id="286" r:id="rId103"/>
    <p:sldId id="400" r:id="rId10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F75501F1-672B-7944-97CC-1218B38BD17E}">
          <p14:sldIdLst>
            <p14:sldId id="435"/>
            <p14:sldId id="3783"/>
            <p14:sldId id="3768"/>
            <p14:sldId id="3769"/>
            <p14:sldId id="3778"/>
            <p14:sldId id="3776"/>
            <p14:sldId id="3777"/>
            <p14:sldId id="3775"/>
            <p14:sldId id="3774"/>
            <p14:sldId id="3781"/>
            <p14:sldId id="3779"/>
            <p14:sldId id="3802"/>
            <p14:sldId id="3782"/>
            <p14:sldId id="3785"/>
            <p14:sldId id="431"/>
            <p14:sldId id="3786"/>
            <p14:sldId id="402"/>
            <p14:sldId id="3787"/>
            <p14:sldId id="3788"/>
            <p14:sldId id="3789"/>
            <p14:sldId id="3770"/>
            <p14:sldId id="3771"/>
            <p14:sldId id="3801"/>
            <p14:sldId id="278"/>
            <p14:sldId id="279"/>
            <p14:sldId id="265"/>
            <p14:sldId id="262"/>
            <p14:sldId id="401"/>
            <p14:sldId id="3791"/>
          </p14:sldIdLst>
        </p14:section>
        <p14:section name="Verses" id="{5FB6E3A1-F7A7-B54E-B68D-3E1973707066}">
          <p14:sldIdLst>
            <p14:sldId id="3792"/>
            <p14:sldId id="276"/>
            <p14:sldId id="406"/>
            <p14:sldId id="407"/>
            <p14:sldId id="408"/>
            <p14:sldId id="409"/>
            <p14:sldId id="410"/>
            <p14:sldId id="411"/>
            <p14:sldId id="412"/>
            <p14:sldId id="413"/>
            <p14:sldId id="414"/>
            <p14:sldId id="415"/>
            <p14:sldId id="416"/>
            <p14:sldId id="417"/>
            <p14:sldId id="418"/>
            <p14:sldId id="419"/>
            <p14:sldId id="420"/>
            <p14:sldId id="3793"/>
            <p14:sldId id="3794"/>
            <p14:sldId id="3795"/>
            <p14:sldId id="389"/>
            <p14:sldId id="391"/>
            <p14:sldId id="3799"/>
            <p14:sldId id="271"/>
            <p14:sldId id="3784"/>
            <p14:sldId id="285"/>
            <p14:sldId id="284"/>
            <p14:sldId id="283"/>
            <p14:sldId id="280"/>
            <p14:sldId id="281"/>
            <p14:sldId id="289"/>
            <p14:sldId id="290"/>
            <p14:sldId id="258"/>
            <p14:sldId id="3800"/>
            <p14:sldId id="3797"/>
            <p14:sldId id="3790"/>
            <p14:sldId id="269"/>
            <p14:sldId id="3798"/>
            <p14:sldId id="315"/>
            <p14:sldId id="316"/>
            <p14:sldId id="317"/>
            <p14:sldId id="405"/>
            <p14:sldId id="421"/>
            <p14:sldId id="422"/>
            <p14:sldId id="423"/>
            <p14:sldId id="424"/>
            <p14:sldId id="425"/>
            <p14:sldId id="426"/>
            <p14:sldId id="3796"/>
            <p14:sldId id="259"/>
          </p14:sldIdLst>
        </p14:section>
        <p14:section name="Conclusion" id="{F4602A17-E1B4-6841-BBE8-2C21472847F7}">
          <p14:sldIdLst>
            <p14:sldId id="270"/>
            <p14:sldId id="292"/>
            <p14:sldId id="293"/>
            <p14:sldId id="294"/>
            <p14:sldId id="295"/>
            <p14:sldId id="296"/>
            <p14:sldId id="297"/>
            <p14:sldId id="274"/>
            <p14:sldId id="272"/>
            <p14:sldId id="286"/>
            <p14:sldId id="4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FFFF"/>
    <a:srgbClr val="000000"/>
    <a:srgbClr val="CC0000"/>
    <a:srgbClr val="800080"/>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16" autoAdjust="0"/>
    <p:restoredTop sz="96944" autoAdjust="0"/>
  </p:normalViewPr>
  <p:slideViewPr>
    <p:cSldViewPr>
      <p:cViewPr>
        <p:scale>
          <a:sx n="114" d="100"/>
          <a:sy n="114" d="100"/>
        </p:scale>
        <p:origin x="408" y="1224"/>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100" d="100"/>
        <a:sy n="100" d="100"/>
      </p:scale>
      <p:origin x="0" y="17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tableStyles" Target="tableStyle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267B8F0F-0DF3-D144-AB3A-9DA2BA32C4CD}" type="presOf" srcId="{1761BF22-3663-6943-BC98-EA3FB97FC333}" destId="{62C367AA-B91C-A148-B86A-FB79D3F4E72B}" srcOrd="1" destOrd="0" presId="urn:microsoft.com/office/officeart/2005/8/layout/cycle8"/>
    <dgm:cxn modelId="{D6424A12-4224-4C4E-BD89-9C2FFAC0827C}" type="presOf" srcId="{C3740528-2A0E-7A44-A71D-1AD106D92C0C}" destId="{0CC4020D-20E9-C24E-A593-B54EE7503880}" srcOrd="1" destOrd="0" presId="urn:microsoft.com/office/officeart/2005/8/layout/cycle8"/>
    <dgm:cxn modelId="{434ACC29-7BBF-3A46-826B-4BC95F75B22E}" type="presOf" srcId="{1761BF22-3663-6943-BC98-EA3FB97FC333}" destId="{7A1F332F-0EF0-AC41-905E-4CA0527D6167}" srcOrd="0" destOrd="0" presId="urn:microsoft.com/office/officeart/2005/8/layout/cycle8"/>
    <dgm:cxn modelId="{85245235-AB9B-5B4E-BA8C-B0C76EAD1DD3}" type="presOf" srcId="{7D473E2F-916C-E843-9FD7-3FA101C1CDBB}" destId="{FD319245-54BA-8048-A706-9373F34590BA}" srcOrd="1" destOrd="0" presId="urn:microsoft.com/office/officeart/2005/8/layout/cycle8"/>
    <dgm:cxn modelId="{4A870E56-65D4-454D-AC27-4911ACDE0D3E}"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067DFC82-F5CB-674D-B918-F760B7D25392}" type="presOf" srcId="{7D473E2F-916C-E843-9FD7-3FA101C1CDBB}" destId="{6B5BD606-BF8F-BF4B-9313-F2FFFC4E6B8D}" srcOrd="0" destOrd="0" presId="urn:microsoft.com/office/officeart/2005/8/layout/cycle8"/>
    <dgm:cxn modelId="{20DC5DAF-144E-824C-9AA2-2F55E040FACE}" type="presOf" srcId="{C3740528-2A0E-7A44-A71D-1AD106D92C0C}" destId="{9384EA35-9B61-C346-BDBD-964737CBBFD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3B7398BA-DBEC-A54F-8D3E-37E7159F7ACA}" type="presParOf" srcId="{7B602E98-C876-8342-BB3E-8277BEFF1E68}" destId="{9384EA35-9B61-C346-BDBD-964737CBBFD8}" srcOrd="0" destOrd="0" presId="urn:microsoft.com/office/officeart/2005/8/layout/cycle8"/>
    <dgm:cxn modelId="{4B3D5B85-FAE9-E241-AEE5-7E6DF1A173CB}" type="presParOf" srcId="{7B602E98-C876-8342-BB3E-8277BEFF1E68}" destId="{379C2E45-9820-9F4F-A5F0-A154F1E06CE9}" srcOrd="1" destOrd="0" presId="urn:microsoft.com/office/officeart/2005/8/layout/cycle8"/>
    <dgm:cxn modelId="{EAB0EBC9-970C-4643-8025-7E881E04D235}" type="presParOf" srcId="{7B602E98-C876-8342-BB3E-8277BEFF1E68}" destId="{59781E3A-25AB-F041-8955-CC4D3E9F5ED6}" srcOrd="2" destOrd="0" presId="urn:microsoft.com/office/officeart/2005/8/layout/cycle8"/>
    <dgm:cxn modelId="{F15C8E3D-92F3-3245-920D-7017665A6846}" type="presParOf" srcId="{7B602E98-C876-8342-BB3E-8277BEFF1E68}" destId="{0CC4020D-20E9-C24E-A593-B54EE7503880}" srcOrd="3" destOrd="0" presId="urn:microsoft.com/office/officeart/2005/8/layout/cycle8"/>
    <dgm:cxn modelId="{79136A3D-3B17-2945-985F-B943E0C33902}" type="presParOf" srcId="{7B602E98-C876-8342-BB3E-8277BEFF1E68}" destId="{6B5BD606-BF8F-BF4B-9313-F2FFFC4E6B8D}" srcOrd="4" destOrd="0" presId="urn:microsoft.com/office/officeart/2005/8/layout/cycle8"/>
    <dgm:cxn modelId="{3FF5F395-C9B4-E747-8A57-71F50EEA2399}" type="presParOf" srcId="{7B602E98-C876-8342-BB3E-8277BEFF1E68}" destId="{CB15719B-A3AD-B841-AC13-055D2CC4E00B}" srcOrd="5" destOrd="0" presId="urn:microsoft.com/office/officeart/2005/8/layout/cycle8"/>
    <dgm:cxn modelId="{F570E319-C99C-FD4D-A1CD-15B1286419D2}" type="presParOf" srcId="{7B602E98-C876-8342-BB3E-8277BEFF1E68}" destId="{7980E43A-6F66-4245-AB55-5CEB3C5AFC88}" srcOrd="6" destOrd="0" presId="urn:microsoft.com/office/officeart/2005/8/layout/cycle8"/>
    <dgm:cxn modelId="{7E8E2F29-B2C6-F543-AA74-4F4AA723EC40}" type="presParOf" srcId="{7B602E98-C876-8342-BB3E-8277BEFF1E68}" destId="{FD319245-54BA-8048-A706-9373F34590BA}" srcOrd="7" destOrd="0" presId="urn:microsoft.com/office/officeart/2005/8/layout/cycle8"/>
    <dgm:cxn modelId="{319F2AD2-C39E-9F49-B122-F70AD8A3BA9D}" type="presParOf" srcId="{7B602E98-C876-8342-BB3E-8277BEFF1E68}" destId="{7A1F332F-0EF0-AC41-905E-4CA0527D6167}" srcOrd="8" destOrd="0" presId="urn:microsoft.com/office/officeart/2005/8/layout/cycle8"/>
    <dgm:cxn modelId="{2E49A5EA-7635-6849-9D99-F81A1A20557B}" type="presParOf" srcId="{7B602E98-C876-8342-BB3E-8277BEFF1E68}" destId="{9D4ED958-D52A-C446-ACAE-990A24F506D2}" srcOrd="9" destOrd="0" presId="urn:microsoft.com/office/officeart/2005/8/layout/cycle8"/>
    <dgm:cxn modelId="{E96BADA0-83D5-6945-BA80-4CAD2D048A73}" type="presParOf" srcId="{7B602E98-C876-8342-BB3E-8277BEFF1E68}" destId="{2C99F39D-B4E7-7944-8D0B-FDAAB2E0F7D2}" srcOrd="10" destOrd="0" presId="urn:microsoft.com/office/officeart/2005/8/layout/cycle8"/>
    <dgm:cxn modelId="{DA94CA27-FED5-5B43-B4DA-773507EB1B48}" type="presParOf" srcId="{7B602E98-C876-8342-BB3E-8277BEFF1E68}" destId="{62C367AA-B91C-A148-B86A-FB79D3F4E72B}" srcOrd="11" destOrd="0" presId="urn:microsoft.com/office/officeart/2005/8/layout/cycle8"/>
    <dgm:cxn modelId="{59BB296A-04B1-E341-BFD3-C2E46E63B0EF}" type="presParOf" srcId="{7B602E98-C876-8342-BB3E-8277BEFF1E68}" destId="{436E2647-1ED5-3148-9666-10A54B791D68}" srcOrd="12" destOrd="0" presId="urn:microsoft.com/office/officeart/2005/8/layout/cycle8"/>
    <dgm:cxn modelId="{27174A31-33B9-F74B-8E3C-ABC59DA80687}" type="presParOf" srcId="{7B602E98-C876-8342-BB3E-8277BEFF1E68}" destId="{EBECA5EC-E10B-6541-880B-794BFF59D527}" srcOrd="13" destOrd="0" presId="urn:microsoft.com/office/officeart/2005/8/layout/cycle8"/>
    <dgm:cxn modelId="{30E926BE-AB59-8A41-AADA-2F23D0B96F45}"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8003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5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9123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8187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423042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Please be seated now. I’ve been in all 3 groups at various times—until vv. 9-10.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73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We are talking about the gospel—and how we respond to it</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5429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of us are here today because we believe Jesus died for our sins, was buried, and came alive again. Paul calls this the “good news” in 1 Corinthians 15:3-4</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67910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19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How do you act in a way that really honors God—especially when faced with heresy right in your face?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9214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 will</a:t>
            </a:r>
            <a:r>
              <a:rPr lang="en-US" baseline="0" dirty="0">
                <a:latin typeface="Arial" panose="020B0604020202020204" pitchFamily="34" charset="0"/>
                <a:cs typeface="Arial" panose="020B0604020202020204" pitchFamily="34" charset="0"/>
              </a:rPr>
              <a:t> focus on the little known letter of John called 2 John. It is one of the so-called General Epistle. With the exception of James, these letters appeared at the end of the first century.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7948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1178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15776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989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4195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24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Many Gnostics </a:t>
            </a:r>
            <a:r>
              <a:rPr lang="en-US" altLang="ja-JP" dirty="0">
                <a:latin typeface="Arial" charset="0"/>
                <a:ea typeface="ＭＳ Ｐゴシック" charset="0"/>
                <a:cs typeface="ＭＳ Ｐゴシック" charset="0"/>
              </a:rPr>
              <a:t>denied Jesus was a real man.  Others exalted the spirit so much that they denied his deity.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01629-0B57-444A-A18C-C12ED84EED59}" type="slidenum">
              <a:rPr lang="en-US" sz="1200"/>
              <a:pPr eaLnBrk="1" hangingPunct="1"/>
              <a:t>25</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John wrote a woman to help her see how to live out the gospel in this difficult context.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pPr eaLnBrk="1" hangingPunct="1"/>
              <a:t>26</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pPr eaLnBrk="1" hangingPunct="1"/>
              <a:t>27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27277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203651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29719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DADC9F-77D2-994F-8E81-64B0730486CC}" type="slidenum">
              <a:rPr lang="en-US" sz="1200"/>
              <a:pPr eaLnBrk="1" hangingPunct="1"/>
              <a:t>31</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old Beatles song proclaimed, “All you need is love!” Is that true?</a:t>
            </a:r>
          </a:p>
          <a:p>
            <a:pPr eaLnBrk="1" hangingPunct="1"/>
            <a:r>
              <a:rPr lang="en-US" dirty="0">
                <a:latin typeface="Arial" panose="020B0604020202020204" pitchFamily="34" charset="0"/>
                <a:ea typeface="ＭＳ Ｐゴシック" charset="0"/>
                <a:cs typeface="Arial" panose="020B0604020202020204" pitchFamily="34" charset="0"/>
              </a:rPr>
              <a:t>• Love is seen as more important than truth.</a:t>
            </a:r>
          </a:p>
          <a:p>
            <a:pPr eaLnBrk="1" hangingPunct="1"/>
            <a:r>
              <a:rPr lang="en-US" dirty="0">
                <a:latin typeface="Arial" panose="020B0604020202020204" pitchFamily="34" charset="0"/>
                <a:ea typeface="ＭＳ Ｐゴシック" charset="0"/>
                <a:cs typeface="Arial" panose="020B0604020202020204" pitchFamily="34" charset="0"/>
              </a:rPr>
              <a:t>• Of course, others go to the other extreme by saying we only need truth as love is unimportant.</a:t>
            </a:r>
          </a:p>
          <a:p>
            <a:pPr eaLnBrk="1" hangingPunct="1"/>
            <a:r>
              <a:rPr lang="en-US" dirty="0">
                <a:latin typeface="Arial" panose="020B0604020202020204" pitchFamily="34" charset="0"/>
                <a:ea typeface="ＭＳ Ｐゴシック" charset="0"/>
                <a:cs typeface="Arial" panose="020B0604020202020204" pitchFamily="34" charset="0"/>
              </a:rPr>
              <a:t>• Love without truth is mushiness.</a:t>
            </a:r>
          </a:p>
          <a:p>
            <a:pPr eaLnBrk="1" hangingPunct="1"/>
            <a:r>
              <a:rPr lang="en-US" dirty="0">
                <a:latin typeface="Arial" panose="020B0604020202020204" pitchFamily="34" charset="0"/>
                <a:ea typeface="ＭＳ Ｐゴシック" charset="0"/>
                <a:cs typeface="Arial" panose="020B0604020202020204" pitchFamily="34" charset="0"/>
              </a:rPr>
              <a:t>• Truth without love is harshness.</a:t>
            </a:r>
          </a:p>
          <a:p>
            <a:pPr eaLnBrk="1" hangingPunct="1"/>
            <a:r>
              <a:rPr lang="en-US" dirty="0">
                <a:latin typeface="Arial" panose="020B0604020202020204" pitchFamily="34" charset="0"/>
                <a:ea typeface="ＭＳ Ｐゴシック" charset="0"/>
                <a:cs typeface="Arial" panose="020B0604020202020204" pitchFamily="34" charset="0"/>
              </a:rPr>
              <a:t>• God’s will is for us to live in balance with BOTH love and truth. Notice how both are paired as I read the first 6 verses of this letter…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20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2762542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3491784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We must not support heretics</a:t>
            </a:r>
            <a:r>
              <a:rPr lang="en-US" baseline="0"/>
              <a:t> (7-11).</a:t>
            </a:r>
          </a:p>
          <a:p>
            <a:r>
              <a:rPr lang="en-US"/>
              <a:t>False teachers who deny that Christ is incarnate God are numerous, deceptive and totally against Christ, so the woman should consider how she may be supporting such men (7).</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Believers can lose the rewards that they have earned for the Judgment Seat of Christ to cause the woman to consider whether her aid to false teachers really receives God's blessing (8).</a:t>
            </a:r>
          </a:p>
          <a:p>
            <a:r>
              <a:rPr lang="en-US"/>
              <a:t>Rewards can be lost when believers go beyond orthodox teaching by adhering to heresy without God's approval, so she should please God by remaining steadfast in doctrine (9).</a:t>
            </a: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156172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10153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3109A4-C8BB-4340-BBCD-16AE98AA55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51665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4281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59</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Reverses Decision To Hire Christians in Same-Sex Marriages</a:t>
            </a:r>
          </a:p>
          <a:p>
            <a:r>
              <a:rPr lang="en-US" dirty="0">
                <a:latin typeface="Arial" panose="020B0604020202020204" pitchFamily="34" charset="0"/>
                <a:ea typeface="ＭＳ Ｐゴシック" charset="0"/>
                <a:cs typeface="Arial" panose="020B0604020202020204" pitchFamily="34" charset="0"/>
              </a:rPr>
              <a:t>(UPDATED) President Richard Stearns: </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Certain beliefs are so core to our Trinitarian faith that we must take a strong stand on those beliefs.</a:t>
            </a:r>
            <a:r>
              <a:rPr lang="uk-UA"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Celeste </a:t>
            </a:r>
            <a:r>
              <a:rPr lang="en-US" dirty="0" err="1">
                <a:latin typeface="Arial" panose="020B0604020202020204" pitchFamily="34" charset="0"/>
                <a:ea typeface="ＭＳ Ｐゴシック" charset="0"/>
                <a:cs typeface="Arial" panose="020B0604020202020204" pitchFamily="34" charset="0"/>
              </a:rPr>
              <a:t>Gracey</a:t>
            </a:r>
            <a:r>
              <a:rPr lang="en-US" dirty="0">
                <a:latin typeface="Arial" panose="020B0604020202020204" pitchFamily="34" charset="0"/>
                <a:ea typeface="ＭＳ Ｐゴシック" charset="0"/>
                <a:cs typeface="Arial" panose="020B0604020202020204" pitchFamily="34" charset="0"/>
              </a:rPr>
              <a:t> and Jeremy Weber/ March 26, 2014</a:t>
            </a:r>
          </a:p>
          <a:p>
            <a:r>
              <a:rPr lang="en-US" dirty="0">
                <a:latin typeface="Arial" panose="020B0604020202020204" pitchFamily="34" charset="0"/>
                <a:ea typeface="ＭＳ Ｐゴシック" charset="0"/>
                <a:cs typeface="Arial" panose="020B0604020202020204" pitchFamily="34" charset="0"/>
              </a:rPr>
              <a:t>Only two days after announcing it would </a:t>
            </a:r>
            <a:r>
              <a:rPr lang="en-US" dirty="0">
                <a:latin typeface="Arial" panose="020B0604020202020204" pitchFamily="34" charset="0"/>
                <a:ea typeface="ＭＳ Ｐゴシック" charset="0"/>
                <a:cs typeface="Arial" panose="020B0604020202020204" pitchFamily="34" charset="0"/>
                <a:hlinkClick r:id="rId3"/>
              </a:rPr>
              <a:t>hire Christians in same-sex marriages</a:t>
            </a:r>
            <a:r>
              <a:rPr lang="en-US" dirty="0">
                <a:latin typeface="Arial" panose="020B0604020202020204" pitchFamily="34" charset="0"/>
                <a:ea typeface="ＭＳ Ｐゴシック" charset="0"/>
                <a:cs typeface="Arial" panose="020B0604020202020204" pitchFamily="34" charset="0"/>
              </a:rPr>
              <a:t>, World Vision U.S. has reversed its ground-breaking decision after weathering intense criticism from evangelical leaders.</a:t>
            </a: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The last couple of days have been painful,</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president Richard Stearns told reporters this evening.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We feel pain and a broken heart for the confusion we caused for many friends who saw this policy change as a strong reversal of World Vision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commitment to biblical authority, which it was not intended to be.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Rather than creating more unity [among Christians], we created more division, and that was not the intent,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said Stearns.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Our board acknowledged that the policy change we made was a mistake … and we believe that [World Vision supporters] helped us to see that with more clarity … and we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re asking you to forgive us for that mistake.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www.christianitytoday.com</a:t>
            </a:r>
            <a:r>
              <a:rPr lang="en-US"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ct</a:t>
            </a:r>
            <a:r>
              <a:rPr lang="en-US" dirty="0">
                <a:latin typeface="Arial" panose="020B0604020202020204" pitchFamily="34" charset="0"/>
                <a:ea typeface="ＭＳ Ｐゴシック" charset="0"/>
                <a:cs typeface="Arial" panose="020B0604020202020204" pitchFamily="34" charset="0"/>
              </a:rPr>
              <a:t>/2014/march-web-only/world-vision-reverses-decision-gay-same-sex-</a:t>
            </a:r>
            <a:r>
              <a:rPr lang="en-US" dirty="0" err="1">
                <a:latin typeface="Arial" panose="020B0604020202020204" pitchFamily="34" charset="0"/>
                <a:ea typeface="ＭＳ Ｐゴシック" charset="0"/>
                <a:cs typeface="Arial" panose="020B0604020202020204" pitchFamily="34" charset="0"/>
              </a:rPr>
              <a:t>marriage.html</a:t>
            </a:r>
            <a:r>
              <a:rPr lang="en-US" dirty="0">
                <a:latin typeface="Arial" panose="020B0604020202020204" pitchFamily="34" charset="0"/>
                <a:ea typeface="ＭＳ Ｐゴシック" charset="0"/>
                <a:cs typeface="Arial" panose="020B0604020202020204" pitchFamily="34" charset="0"/>
              </a:rPr>
              <a:t> accessed 8 April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47DCF6-A986-D342-B7A6-E44EA363654F}" type="slidenum">
              <a:rPr lang="en-US" sz="1200"/>
              <a:pPr eaLnBrk="1" hangingPunct="1"/>
              <a:t>60</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board member quits over gay marriage hiring ban</a:t>
            </a:r>
          </a:p>
          <a:p>
            <a:r>
              <a:rPr lang="en-US" dirty="0">
                <a:latin typeface="Arial" panose="020B0604020202020204" pitchFamily="34" charset="0"/>
                <a:ea typeface="ＭＳ Ｐゴシック" charset="0"/>
                <a:cs typeface="Arial" panose="020B0604020202020204" pitchFamily="34" charset="0"/>
              </a:rPr>
              <a:t>Google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Jacqueline Fuller leaves Christian charity</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board after it reverses decision to hire workers in same-sex marriages</a:t>
            </a:r>
          </a:p>
          <a:p>
            <a:r>
              <a:rPr lang="en-US" dirty="0">
                <a:latin typeface="Arial" panose="020B0604020202020204" pitchFamily="34" charset="0"/>
                <a:ea typeface="ＭＳ Ｐゴシック" charset="0"/>
                <a:cs typeface="Arial" panose="020B0604020202020204" pitchFamily="34" charset="0"/>
                <a:hlinkClick r:id="rId3"/>
              </a:rPr>
              <a:t>Share </a:t>
            </a:r>
            <a:r>
              <a:rPr lang="en-US" dirty="0">
                <a:latin typeface="Arial" panose="020B0604020202020204" pitchFamily="34" charset="0"/>
                <a:ea typeface="ＭＳ Ｐゴシック" charset="0"/>
                <a:cs typeface="Arial" panose="020B0604020202020204" pitchFamily="34" charset="0"/>
              </a:rPr>
              <a:t>113 </a:t>
            </a:r>
          </a:p>
          <a:p>
            <a:r>
              <a:rPr lang="en-US" dirty="0">
                <a:latin typeface="Arial" panose="020B0604020202020204" pitchFamily="34" charset="0"/>
                <a:ea typeface="ＭＳ Ｐゴシック" charset="0"/>
                <a:cs typeface="Arial" panose="020B0604020202020204" pitchFamily="34" charset="0"/>
              </a:rPr>
              <a:t>inShare0 </a:t>
            </a:r>
          </a:p>
          <a:p>
            <a:r>
              <a:rPr lang="en-US" dirty="0">
                <a:latin typeface="Arial" panose="020B0604020202020204" pitchFamily="34" charset="0"/>
                <a:ea typeface="ＭＳ Ｐゴシック" charset="0"/>
                <a:cs typeface="Arial" panose="020B0604020202020204" pitchFamily="34" charset="0"/>
                <a:hlinkClick r:id="rId4" tooltip="Send to a friend"/>
              </a:rPr>
              <a:t>Email</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Associated Press in Seattle </a:t>
            </a:r>
          </a:p>
          <a:p>
            <a:r>
              <a:rPr lang="en-US" dirty="0">
                <a:latin typeface="Arial" panose="020B0604020202020204" pitchFamily="34" charset="0"/>
                <a:ea typeface="ＭＳ Ｐゴシック" charset="0"/>
                <a:cs typeface="Arial" panose="020B0604020202020204" pitchFamily="34" charset="0"/>
                <a:hlinkClick r:id="rId5"/>
              </a:rPr>
              <a:t>theguardian.com</a:t>
            </a:r>
            <a:r>
              <a:rPr lang="en-US" dirty="0">
                <a:latin typeface="Arial" panose="020B0604020202020204" pitchFamily="34" charset="0"/>
                <a:ea typeface="ＭＳ Ｐゴシック" charset="0"/>
                <a:cs typeface="Arial" panose="020B0604020202020204" pitchFamily="34" charset="0"/>
              </a:rPr>
              <a:t>, Thursday 3 April 2014 01.31 BST </a:t>
            </a:r>
          </a:p>
          <a:p>
            <a:r>
              <a:rPr lang="en-US" dirty="0">
                <a:latin typeface="Arial" panose="020B0604020202020204" pitchFamily="34" charset="0"/>
                <a:ea typeface="ＭＳ Ｐゴシック" charset="0"/>
                <a:cs typeface="Arial" panose="020B0604020202020204" pitchFamily="34" charset="0"/>
                <a:hlinkClick r:id="rId6"/>
              </a:rPr>
              <a:t>Jump to comments (12)</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 World Vision board member has resigned in protest after the Christian aid group quickly </a:t>
            </a:r>
            <a:r>
              <a:rPr lang="en-US" dirty="0">
                <a:latin typeface="Arial" panose="020B0604020202020204" pitchFamily="34" charset="0"/>
                <a:ea typeface="ＭＳ Ｐゴシック" charset="0"/>
                <a:cs typeface="Arial" panose="020B0604020202020204" pitchFamily="34" charset="0"/>
                <a:hlinkClick r:id="rId7"/>
              </a:rPr>
              <a:t>reversed its decision</a:t>
            </a:r>
            <a:r>
              <a:rPr lang="en-US" dirty="0">
                <a:latin typeface="Arial" panose="020B0604020202020204" pitchFamily="34" charset="0"/>
                <a:ea typeface="ＭＳ Ｐゴシック" charset="0"/>
                <a:cs typeface="Arial" panose="020B0604020202020204" pitchFamily="34" charset="0"/>
              </a:rPr>
              <a:t> to hire employees in same-sex marriages.</a:t>
            </a:r>
          </a:p>
          <a:p>
            <a:r>
              <a:rPr lang="en-US" dirty="0">
                <a:latin typeface="Arial" panose="020B0604020202020204" pitchFamily="34" charset="0"/>
                <a:ea typeface="ＭＳ Ｐゴシック" charset="0"/>
                <a:cs typeface="Arial" panose="020B0604020202020204" pitchFamily="34" charset="0"/>
              </a:rPr>
              <a:t>Jacqueline Fuller, director of corporate giving for Google, said in an email to the Associated Press on Wednesday she remained a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huge fan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of the group</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work on behalf of the poor, but she had resigned on Friday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as I disagreed with the decision to exclude gay employees who marry</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t>
            </a:r>
          </a:p>
          <a:p>
            <a:r>
              <a:rPr lang="en-US" dirty="0">
                <a:latin typeface="Arial" panose="020B0604020202020204" pitchFamily="34" charset="0"/>
                <a:ea typeface="ＭＳ Ｐゴシック" charset="0"/>
                <a:cs typeface="Arial" panose="020B0604020202020204" pitchFamily="34" charset="0"/>
              </a:rPr>
              <a:t>She declined to comment further.</a:t>
            </a: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www.theguardian.com</a:t>
            </a:r>
            <a:r>
              <a:rPr lang="en-US" dirty="0">
                <a:latin typeface="Arial" panose="020B0604020202020204" pitchFamily="34" charset="0"/>
                <a:ea typeface="ＭＳ Ｐゴシック" charset="0"/>
                <a:cs typeface="Arial" panose="020B0604020202020204" pitchFamily="34" charset="0"/>
              </a:rPr>
              <a:t>/society/2014/</a:t>
            </a:r>
            <a:r>
              <a:rPr lang="en-US" dirty="0" err="1">
                <a:latin typeface="Arial" panose="020B0604020202020204" pitchFamily="34" charset="0"/>
                <a:ea typeface="ＭＳ Ｐゴシック" charset="0"/>
                <a:cs typeface="Arial" panose="020B0604020202020204" pitchFamily="34" charset="0"/>
              </a:rPr>
              <a:t>apr</a:t>
            </a:r>
            <a:r>
              <a:rPr lang="en-US" dirty="0">
                <a:latin typeface="Arial" panose="020B0604020202020204" pitchFamily="34" charset="0"/>
                <a:ea typeface="ＭＳ Ｐゴシック" charset="0"/>
                <a:cs typeface="Arial" panose="020B0604020202020204" pitchFamily="34"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AFB698-1306-6E4F-A992-826CA1B5C97C}" type="slidenum">
              <a:rPr lang="en-US" sz="1200"/>
              <a:pPr eaLnBrk="1" hangingPunct="1"/>
              <a:t>61</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pPr eaLnBrk="1" hangingPunct="1"/>
              <a:t>62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John wants to clarify his teaching about discerning love by a personal visit that is better than a letter and would be a joyful rather than stern time (12).</a:t>
            </a:r>
          </a:p>
          <a:p>
            <a:r>
              <a:rPr lang="en-US" dirty="0">
                <a:latin typeface="Arial" panose="020B0604020202020204" pitchFamily="34" charset="0"/>
                <a:cs typeface="Arial" panose="020B0604020202020204" pitchFamily="34" charset="0"/>
              </a:rPr>
              <a:t>More teaching on the delicate subject of responding to false teachers is needed, but not through a letter (12a).</a:t>
            </a:r>
          </a:p>
          <a:p>
            <a:r>
              <a:rPr lang="en-US" dirty="0">
                <a:latin typeface="Arial" panose="020B0604020202020204" pitchFamily="34" charset="0"/>
                <a:cs typeface="Arial" panose="020B0604020202020204" pitchFamily="34" charset="0"/>
              </a:rPr>
              <a:t>A personal, face-to-face visit would better clarify John’s teaching and result in a joyful time rather than a list of stern regulations (12b).</a:t>
            </a:r>
          </a:p>
          <a:p>
            <a:r>
              <a:rPr lang="en-US" dirty="0">
                <a:latin typeface="Arial" panose="020B0604020202020204" pitchFamily="34" charset="0"/>
                <a:cs typeface="Arial" panose="020B0604020202020204" pitchFamily="34" charset="0"/>
              </a:rPr>
              <a:t>John sends greetings from her nephews and nieces to end in an affectionate way (13).</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042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45607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3906971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4C0594-8C91-C24E-B725-65AC34FAF10F}" type="slidenum">
              <a:rPr lang="en-US" sz="1200"/>
              <a:pPr eaLnBrk="1" hangingPunct="1"/>
              <a:t>66</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83071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2510024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1486771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917B-3209-F347-AF16-592DA5F57C74}" type="slidenum">
              <a:rPr lang="en-US" sz="1200"/>
              <a:pPr eaLnBrk="1" hangingPunct="1"/>
              <a:t>79</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80</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81</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82</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r>
              <a:rPr lang="ru-RU" dirty="0">
                <a:ea typeface="ＭＳ Ｐゴシック" charset="0"/>
                <a:cs typeface="ＭＳ Ｐゴシック" charset="0"/>
                <a:hlinkClick r:id="rId3"/>
              </a:rPr>
              <a:t>"</a:t>
            </a:r>
            <a:r>
              <a:rPr lang="en-US" dirty="0">
                <a:ea typeface="ＭＳ Ｐゴシック" charset="0"/>
                <a:cs typeface="ＭＳ Ｐゴシック" charset="0"/>
                <a:hlinkClick r:id="rId3"/>
              </a:rPr>
              <a:t>Russell Crowe hits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Noah</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 critics: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Bordering on absolute stupidity</a:t>
            </a:r>
            <a:r>
              <a:rPr lang="uk-UA" dirty="0">
                <a:ea typeface="ＭＳ Ｐゴシック" charset="0"/>
                <a:cs typeface="ＭＳ Ｐゴシック" charset="0"/>
                <a:hlinkClick r:id="rId3"/>
              </a:rPr>
              <a:t>'</a:t>
            </a:r>
            <a:r>
              <a:rPr lang="ru-RU" dirty="0">
                <a:ea typeface="ＭＳ Ｐゴシック" charset="0"/>
                <a:cs typeface="ＭＳ Ｐゴシック" charset="0"/>
                <a:hlinkClick r:id="rId3"/>
              </a:rPr>
              <a:t>"</a:t>
            </a:r>
            <a:r>
              <a:rPr lang="en-US" dirty="0">
                <a:ea typeface="ＭＳ Ｐゴシック" charset="0"/>
                <a:cs typeface="ＭＳ Ｐゴシック" charset="0"/>
              </a:rPr>
              <a:t>. </a:t>
            </a:r>
            <a:r>
              <a:rPr lang="en-US" dirty="0">
                <a:ea typeface="ＭＳ Ｐゴシック" charset="0"/>
                <a:cs typeface="ＭＳ Ｐゴシック" charset="0"/>
                <a:hlinkClick r:id="rId4" tooltip="The Washington Times"/>
              </a:rPr>
              <a:t>The Washington Times</a:t>
            </a:r>
            <a:r>
              <a:rPr lang="en-US" dirty="0">
                <a:ea typeface="ＭＳ Ｐゴシック" charset="0"/>
                <a:cs typeface="ＭＳ Ｐゴシック" charset="0"/>
              </a:rPr>
              <a:t>. March 27, 2014. Retrieved March 27, 2014; cited at Wikipedia, </a:t>
            </a:r>
            <a:r>
              <a:rPr lang="ru-RU" dirty="0">
                <a:ea typeface="ＭＳ Ｐゴシック" charset="0"/>
                <a:cs typeface="ＭＳ Ｐゴシック" charset="0"/>
              </a:rPr>
              <a:t>"</a:t>
            </a:r>
            <a:r>
              <a:rPr lang="en-US" dirty="0">
                <a:ea typeface="ＭＳ Ｐゴシック" charset="0"/>
                <a:cs typeface="ＭＳ Ｐゴシック" charset="0"/>
              </a:rPr>
              <a:t>Noah (movie).</a:t>
            </a:r>
            <a:r>
              <a:rPr lang="ru-RU"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84</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85</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ＭＳ Ｐゴシック" charset="0"/>
                <a:cs typeface="Times New Roman" charset="0"/>
              </a:rPr>
              <a:t>http://www.refiningtruth.com/noah-genesis-6-facts/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86</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05695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DFDE6-9078-F149-AEBB-CB534CD3150E}" type="slidenum">
              <a:rPr lang="en-US" sz="1200"/>
              <a:pPr eaLnBrk="1" hangingPunct="1"/>
              <a:t>87</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88</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192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3314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5164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47782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143581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42932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407159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7847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797499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031259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080058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12589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7854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2419369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41718019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364055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4/15/20</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8585033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4/15/20</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39075852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4/15/20</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2200158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4/15/20</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15721589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4/15/20</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6475856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4/15/20</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21256039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3016190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40862483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1155764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5310362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359398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4/15/20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4/15/20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4/15/20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4/15/20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4/15/20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4/15/20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4/15/20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4/15/20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4/15/20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4/15/20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4/15/20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62A517-099E-9842-841F-459A6BDDD6C6}" type="slidenum">
              <a:rPr lang="en-US"/>
              <a:pPr>
                <a:defRPr/>
              </a:pPr>
              <a:t>‹#›</a:t>
            </a:fld>
            <a:endParaRPr lang="en-US"/>
          </a:p>
        </p:txBody>
      </p:sp>
    </p:spTree>
    <p:extLst>
      <p:ext uri="{BB962C8B-B14F-4D97-AF65-F5344CB8AC3E}">
        <p14:creationId xmlns:p14="http://schemas.microsoft.com/office/powerpoint/2010/main" val="3382127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6806E-D02E-B047-969A-58B4137B9C01}" type="slidenum">
              <a:rPr lang="en-US"/>
              <a:pPr>
                <a:defRPr/>
              </a:pPr>
              <a:t>‹#›</a:t>
            </a:fld>
            <a:endParaRPr lang="en-US"/>
          </a:p>
        </p:txBody>
      </p:sp>
    </p:spTree>
    <p:extLst>
      <p:ext uri="{BB962C8B-B14F-4D97-AF65-F5344CB8AC3E}">
        <p14:creationId xmlns:p14="http://schemas.microsoft.com/office/powerpoint/2010/main" val="1977103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383703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0725172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611993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120591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466630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6270341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72730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6632187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7334690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1351050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4852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337395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72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3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217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928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109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5061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104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252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905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002746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56373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8283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435702276"/>
      </p:ext>
    </p:extLst>
  </p:cSld>
  <p:clrMap bg1="dk2" tx1="lt1" bg2="dk1" tx2="lt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114409"/>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50037163"/>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 id="2147485058" r:id="rId12"/>
    <p:sldLayoutId id="21474850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4/15/20</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262014444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838808033"/>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80E3A14-1384-D146-BC5F-99EACE9DD5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5.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8.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2.xml"/><Relationship Id="rId1" Type="http://schemas.openxmlformats.org/officeDocument/2006/relationships/themeOverride" Target="../theme/themeOverride6.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5.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52.emf"/></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61.gi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62.jpe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9.xml"/><Relationship Id="rId1" Type="http://schemas.openxmlformats.org/officeDocument/2006/relationships/themeOverride" Target="../theme/themeOverride13.xml"/><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9.xml"/><Relationship Id="rId1" Type="http://schemas.openxmlformats.org/officeDocument/2006/relationships/themeOverride" Target="../theme/themeOverride14.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7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85.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0152107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Enclosure,</a:t>
            </a:r>
            <a:b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Person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1083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56278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AD</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BC</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Death of Jesus</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B</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u</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d</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d</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h</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a</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First 5 Books </a:t>
            </a:r>
            <a:b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of Bible Written</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Chinese Language First Written</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9694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6000" b="1" dirty="0"/>
              <a:t>“Lucky”?</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“Blessing”?</a:t>
            </a:r>
          </a:p>
        </p:txBody>
      </p:sp>
    </p:spTree>
    <p:extLst>
      <p:ext uri="{BB962C8B-B14F-4D97-AF65-F5344CB8AC3E}">
        <p14:creationId xmlns:p14="http://schemas.microsoft.com/office/powerpoint/2010/main" val="37761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407473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“Anyone who runs ahead and does not continue in the teaching of Christ does not have God; whoever continues in the teaching has both the Father and the Son.  If anyone comes to you and does not bring this teaching, do not take him into your home or welcome him” (2 John 9-10).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297</a:t>
            </a:r>
          </a:p>
        </p:txBody>
      </p:sp>
    </p:spTree>
    <p:extLst>
      <p:ext uri="{BB962C8B-B14F-4D97-AF65-F5344CB8AC3E}">
        <p14:creationId xmlns:p14="http://schemas.microsoft.com/office/powerpoint/2010/main" val="42734937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uk-UA"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194566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3647061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8675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i="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54735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5352358"/>
            <a:ext cx="9070975" cy="1143000"/>
          </a:xfrm>
        </p:spPr>
        <p:txBody>
          <a:bodyPr/>
          <a:lstStyle/>
          <a:p>
            <a:r>
              <a:rPr lang="en-US" b="1" dirty="0"/>
              <a:t>Lunar New Year Blessing 2020</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54350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249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249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49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249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2493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49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24941"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68069"/>
            <a:ext cx="7875984"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1249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4946"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75"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Justify</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Rapture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77"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Tribulation</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78"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Sanctify</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79"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Apostle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80"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Righteous</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Deity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83"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Attitude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Order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86"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Conduct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Doctrine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498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Kingdom</a:t>
            </a:r>
            <a:endParaRPr kumimoji="0" lang="en-US" sz="14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498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Sov 1</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Believe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Disciple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499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Sov 2</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500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7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500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2500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500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715124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54982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1923967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en-US" b="1" kern="1200" dirty="0">
                <a:solidFill>
                  <a:srgbClr val="FFFFFF"/>
                </a:solidFill>
                <a:effectLst>
                  <a:glow rad="165100">
                    <a:srgbClr val="000000">
                      <a:alpha val="99000"/>
                    </a:srgbClr>
                  </a:glow>
                </a:effectLst>
                <a:latin typeface="Arial"/>
                <a:ea typeface="ＭＳ Ｐゴシック" pitchFamily="-107" charset="-128"/>
              </a:rPr>
              <a:t>Date of Writing</a:t>
            </a: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Most scholars believe that John recorded this epistle about AD 90, although nothing in it excludes an earlier date.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Thus it was written in about AD 85-95. </a:t>
            </a: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298</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Tree>
    <p:extLst>
      <p:ext uri="{BB962C8B-B14F-4D97-AF65-F5344CB8AC3E}">
        <p14:creationId xmlns:p14="http://schemas.microsoft.com/office/powerpoint/2010/main" val="1988336264"/>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a:t>
            </a:r>
            <a:r>
              <a:rPr lang="ru-RU" altLang="ja-JP" sz="3200" dirty="0">
                <a:latin typeface="Aril" charset="0"/>
                <a:ea typeface="ＭＳ Ｐゴシック" charset="0"/>
              </a:rPr>
              <a:t>"</a:t>
            </a:r>
            <a:r>
              <a:rPr lang="en-US" altLang="ja-JP" sz="3200" dirty="0">
                <a:latin typeface="Aril" charset="0"/>
                <a:ea typeface="ＭＳ Ｐゴシック" charset="0"/>
              </a:rPr>
              <a:t>Secret Knowledge</a:t>
            </a:r>
            <a:r>
              <a:rPr lang="ru-RU" altLang="ja-JP" sz="3200" dirty="0">
                <a:latin typeface="Aril" charset="0"/>
                <a:ea typeface="ＭＳ Ｐゴシック" charset="0"/>
              </a:rPr>
              <a:t>"</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dirty="0">
                <a:solidFill>
                  <a:srgbClr val="FFFFFF"/>
                </a:solidFill>
                <a:effectLst>
                  <a:outerShdw blurRad="38100" dist="38100" dir="2700000" algn="tl">
                    <a:srgbClr val="000000"/>
                  </a:outerShdw>
                </a:effectLst>
                <a:latin typeface="Tahoma" charset="0"/>
              </a:rPr>
              <a:t>Two Types Addressed in 1-3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to seem</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Smyrna</a:t>
            </a:r>
          </a:p>
        </p:txBody>
      </p:sp>
      <p:sp>
        <p:nvSpPr>
          <p:cNvPr id="15" name="TextBox 14"/>
          <p:cNvSpPr txBox="1"/>
          <p:nvPr/>
        </p:nvSpPr>
        <p:spPr>
          <a:xfrm>
            <a:off x="5795963" y="5805488"/>
            <a:ext cx="1887537"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Colossae</a:t>
            </a: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endParaRPr lang="en-US"/>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a:t>
            </a:r>
            <a:endParaRPr lang="en-US" sz="3600" b="1">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500563" y="2205038"/>
            <a:ext cx="4194175" cy="1079500"/>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dirty="0">
                <a:solidFill>
                  <a:schemeClr val="bg1"/>
                </a:solidFill>
                <a:latin typeface="Arial" charset="0"/>
              </a:rPr>
              <a:t>"</a:t>
            </a:r>
            <a:r>
              <a:rPr lang="en-US" altLang="ja-JP" sz="3200" b="1" dirty="0">
                <a:solidFill>
                  <a:schemeClr val="bg1"/>
                </a:solidFill>
                <a:latin typeface="Arial" charset="0"/>
              </a:rPr>
              <a:t>The Chosen Lady </a:t>
            </a:r>
          </a:p>
          <a:p>
            <a:pPr algn="ctr" eaLnBrk="1" hangingPunct="1"/>
            <a:r>
              <a:rPr lang="en-US" sz="3200" b="1" dirty="0">
                <a:solidFill>
                  <a:schemeClr val="bg1"/>
                </a:solidFill>
                <a:latin typeface="Arial" charset="0"/>
              </a:rPr>
              <a:t>&amp; her children</a:t>
            </a:r>
            <a:r>
              <a:rPr lang="ru-RU" altLang="ja-JP" sz="3200" b="1" dirty="0">
                <a:solidFill>
                  <a:schemeClr val="bg1"/>
                </a:solidFill>
                <a:latin typeface="Arial" charset="0"/>
              </a:rPr>
              <a:t>"</a:t>
            </a:r>
            <a:r>
              <a:rPr lang="en-US" altLang="ja-JP" sz="3200" b="1" dirty="0">
                <a:solidFill>
                  <a:schemeClr val="bg1"/>
                </a:solidFill>
                <a:latin typeface="Arial" charset="0"/>
              </a:rPr>
              <a:t> (v. 1)</a:t>
            </a:r>
            <a:endParaRPr lang="en-US" sz="3200" b="1" dirty="0">
              <a:solidFill>
                <a:schemeClr val="bg1"/>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chemeClr val="bg1"/>
                </a:solidFill>
                <a:effectLst>
                  <a:outerShdw blurRad="38100" dist="38100" dir="2700000" algn="tl">
                    <a:srgbClr val="000000">
                      <a:alpha val="43137"/>
                    </a:srgbClr>
                  </a:outerShdw>
                </a:effectLst>
                <a:latin typeface="Arial"/>
                <a:cs typeface="Arial"/>
              </a:rPr>
              <a:t>Pergamum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Who is </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the Chosen Lady &amp; Her children</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 figure for a local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church</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None/>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The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Virgin Mary</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An anonymous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woman</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&amp; her children who opened their home for church services &amp; housed traveling preachers</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929732"/>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chemeClr val="bg1"/>
                </a:solidFill>
                <a:latin typeface="Arial" charset="0"/>
                <a:ea typeface="宋体" charset="0"/>
                <a:cs typeface="宋体" charset="0"/>
              </a:rPr>
              <a:t>Before the NT was completed and circulated among the early believers, churches relied on traveling preachers and teachers for truth.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chemeClr val="bg1"/>
                </a:solidFill>
                <a:latin typeface="Arial" charset="0"/>
                <a:ea typeface="宋体" charset="0"/>
                <a:cs typeface="宋体" charset="0"/>
              </a:rPr>
              <a:t>Since inns were unsafe and few, these teachers stayed with Christians.</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Many hosts wondered, </a:t>
            </a:r>
            <a:r>
              <a:rPr lang="ru-RU" altLang="zh-CN" sz="3600" b="1" dirty="0">
                <a:solidFill>
                  <a:srgbClr val="00172E"/>
                </a:solidFill>
                <a:latin typeface="Arial" charset="0"/>
                <a:ea typeface="宋体" charset="0"/>
                <a:cs typeface="宋体" charset="0"/>
              </a:rPr>
              <a:t>"</a:t>
            </a:r>
            <a:r>
              <a:rPr lang="en-US" altLang="zh-CN" sz="3600" b="1" i="1" dirty="0">
                <a:solidFill>
                  <a:srgbClr val="00172E"/>
                </a:solidFill>
                <a:latin typeface="Arial" charset="0"/>
                <a:ea typeface="宋体" charset="0"/>
                <a:cs typeface="宋体" charset="0"/>
              </a:rPr>
              <a:t>Which</a:t>
            </a:r>
            <a:r>
              <a:rPr lang="en-US" altLang="zh-CN" sz="3600" b="1" dirty="0">
                <a:solidFill>
                  <a:srgbClr val="00172E"/>
                </a:solidFill>
                <a:latin typeface="Arial" charset="0"/>
                <a:ea typeface="宋体" charset="0"/>
                <a:cs typeface="宋体" charset="0"/>
              </a:rPr>
              <a:t> teachers should I welcome to my home?</a:t>
            </a:r>
            <a:r>
              <a:rPr lang="ru-RU" altLang="zh-CN" sz="3600" b="1" dirty="0">
                <a:solidFill>
                  <a:srgbClr val="00172E"/>
                </a:solidFill>
                <a:latin typeface="Arial" charset="0"/>
                <a:ea typeface="宋体" charset="0"/>
                <a:cs typeface="宋体" charset="0"/>
              </a:rPr>
              <a:t>"</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John commands a hospitable woman to </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put limits on her love</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 by refusing to house false teachers or to encourage them in any way.</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399523656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0718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Mouth (=Man)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Garden/Field</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Divine Prefix</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Tree>
    <p:extLst>
      <p:ext uri="{BB962C8B-B14F-4D97-AF65-F5344CB8AC3E}">
        <p14:creationId xmlns:p14="http://schemas.microsoft.com/office/powerpoint/2010/main" val="155187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413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Balancing Love and Truth</a:t>
            </a: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297 </a:t>
            </a:r>
          </a:p>
        </p:txBody>
      </p:sp>
      <p:sp>
        <p:nvSpPr>
          <p:cNvPr id="29704" name="Text Box 8"/>
          <p:cNvSpPr txBox="1">
            <a:spLocks noChangeArrowheads="1"/>
          </p:cNvSpPr>
          <p:nvPr/>
        </p:nvSpPr>
        <p:spPr bwMode="auto">
          <a:xfrm>
            <a:off x="1466850" y="1209675"/>
            <a:ext cx="661035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All you need is love…</a:t>
            </a: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 (The Beatles)</a:t>
            </a:r>
            <a:br>
              <a:rPr lang="en-US" altLang="ja-JP" sz="2800" b="1" dirty="0">
                <a:solidFill>
                  <a:schemeClr val="bg1"/>
                </a:solidFill>
                <a:latin typeface="Arial" charset="0"/>
                <a:cs typeface="Arial" charset="0"/>
              </a:rPr>
            </a:br>
            <a:r>
              <a:rPr lang="en-US" altLang="ja-JP" sz="2800" b="1" i="1" dirty="0">
                <a:solidFill>
                  <a:schemeClr val="bg1"/>
                </a:solidFill>
                <a:latin typeface="Arial" charset="0"/>
                <a:cs typeface="Arial" charset="0"/>
              </a:rPr>
              <a:t>Do you agree?  Why or why not?</a:t>
            </a:r>
            <a:endParaRPr lang="en-US" sz="2800" b="1" i="1" dirty="0">
              <a:solidFill>
                <a:schemeClr val="bg1"/>
              </a:solidFill>
              <a:latin typeface="Arial"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sp>
        <p:nvSpPr>
          <p:cNvPr id="29731" name="Text Box 35"/>
          <p:cNvSpPr txBox="1">
            <a:spLocks noChangeArrowheads="1"/>
          </p:cNvSpPr>
          <p:nvPr/>
        </p:nvSpPr>
        <p:spPr bwMode="auto">
          <a:xfrm rot="20693385">
            <a:off x="211476" y="4438332"/>
            <a:ext cx="28520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CC0000"/>
                </a:solidFill>
                <a:latin typeface="Arial Black" panose="020B0604020202020204" pitchFamily="34" charset="0"/>
                <a:cs typeface="Arial Black" panose="020B0604020202020204" pitchFamily="34" charset="0"/>
              </a:rPr>
              <a:t>Mushiness</a:t>
            </a:r>
          </a:p>
        </p:txBody>
      </p:sp>
      <p:sp>
        <p:nvSpPr>
          <p:cNvPr id="29732" name="Text Box 36"/>
          <p:cNvSpPr txBox="1">
            <a:spLocks noChangeArrowheads="1"/>
          </p:cNvSpPr>
          <p:nvPr/>
        </p:nvSpPr>
        <p:spPr bwMode="auto">
          <a:xfrm rot="854386">
            <a:off x="6283335" y="4428424"/>
            <a:ext cx="28635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CC0000"/>
                </a:solidFill>
                <a:latin typeface="Arial Black" panose="020B0604020202020204" pitchFamily="34" charset="0"/>
                <a:cs typeface="Arial Black" panose="020B0604020202020204" pitchFamily="34" charset="0"/>
              </a:rPr>
              <a:t>Harshness</a:t>
            </a: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chemeClr val="bg1"/>
                </a:solidFill>
                <a:latin typeface="Arial Black" panose="020B0604020202020204" pitchFamily="34" charset="0"/>
                <a:cs typeface="Arial Black" panose="020B0604020202020204" pitchFamily="34" charset="0"/>
              </a:rPr>
              <a:t>Balance</a:t>
            </a: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CC0000"/>
                  </a:solidFill>
                  <a:latin typeface="Arial Black" panose="020B0604020202020204" pitchFamily="34" charset="0"/>
                  <a:cs typeface="Arial Black" panose="020B0604020202020204" pitchFamily="34" charset="0"/>
                </a:rPr>
                <a:t>Love</a:t>
              </a: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CC0000"/>
                  </a:solidFill>
                  <a:latin typeface="Arial Black" panose="020B0604020202020204" pitchFamily="34" charset="0"/>
                  <a:cs typeface="Arial Black" panose="020B0604020202020204" pitchFamily="34" charset="0"/>
                </a:rPr>
                <a:t>Truth</a:t>
              </a: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CC0000"/>
                  </a:solidFill>
                  <a:latin typeface="Arial Black" panose="020B0604020202020204" pitchFamily="34" charset="0"/>
                  <a:cs typeface="Arial Black" panose="020B0604020202020204" pitchFamily="34" charset="0"/>
                </a:rPr>
                <a:t>Love</a:t>
              </a: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CC0000"/>
                  </a:solidFill>
                  <a:latin typeface="Arial Black" panose="020B0604020202020204" pitchFamily="34" charset="0"/>
                  <a:cs typeface="Arial Black" panose="020B0604020202020204" pitchFamily="34" charset="0"/>
                </a:rPr>
                <a:t>Truth</a:t>
              </a:r>
            </a:p>
          </p:txBody>
        </p:sp>
      </p:gr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1"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John, the elder. I am writing to the chosen lady and to her children, whom I love in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—as does everyone else who knows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because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lives in us and will be with us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59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Grace, mercy, and peace, which come from God the Father and from Jesus Christ—the Son of the Father—will continue to be with us who live in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How happy I was to meet some of your children and find them living according to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just as the Father commanded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2808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am writing to remind you, dear friends [Greek: “lady”], that we should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This is not a new commandment, but one we have had from the beginning.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means doing what God has commanded us, and he has commanded us to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just as you heard from the beginning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81328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Share with God</a:t>
            </a:r>
            <a:r>
              <a:rPr lang="uk-UA" altLang="ja-JP"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 people who are in need. Practice hospitality.</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Romans 12:13  (NIV)</a:t>
            </a:r>
          </a:p>
        </p:txBody>
      </p:sp>
      <p:sp>
        <p:nvSpPr>
          <p:cNvPr id="627716" name="Text Box 4"/>
          <p:cNvSpPr txBox="1">
            <a:spLocks noChangeArrowheads="1"/>
          </p:cNvSpPr>
          <p:nvPr/>
        </p:nvSpPr>
        <p:spPr bwMode="auto">
          <a:xfrm>
            <a:off x="685800" y="5334000"/>
            <a:ext cx="7924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Offer hospitality to one another without grumbling.</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1 Peter 4:9 (NIV)</a:t>
            </a:r>
          </a:p>
        </p:txBody>
      </p:sp>
      <p:sp>
        <p:nvSpPr>
          <p:cNvPr id="627717" name="Text Box 5"/>
          <p:cNvSpPr txBox="1">
            <a:spLocks noChangeArrowheads="1"/>
          </p:cNvSpPr>
          <p:nvPr/>
        </p:nvSpPr>
        <p:spPr bwMode="auto">
          <a:xfrm>
            <a:off x="2051720" y="3048000"/>
            <a:ext cx="7096472" cy="120032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Now the overseer must be . . . hospitable</a:t>
            </a: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     </a:t>
            </a:r>
            <a:r>
              <a:rPr lang="en-US" sz="2800" b="1" dirty="0">
                <a:solidFill>
                  <a:srgbClr val="FFFFFF"/>
                </a:solidFill>
                <a:effectLst>
                  <a:glow rad="101600">
                    <a:schemeClr val="tx1">
                      <a:alpha val="75000"/>
                    </a:schemeClr>
                  </a:glow>
                  <a:outerShdw blurRad="38100" dist="38100" dir="2700000" algn="tl">
                    <a:srgbClr val="000000"/>
                  </a:outerShdw>
                </a:effectLst>
                <a:latin typeface="Arial"/>
                <a:cs typeface="Arial"/>
              </a:rPr>
              <a:t>1 Timothy 3:2 (NIV)</a:t>
            </a:r>
          </a:p>
        </p:txBody>
      </p:sp>
    </p:spTree>
    <p:extLst>
      <p:ext uri="{BB962C8B-B14F-4D97-AF65-F5344CB8AC3E}">
        <p14:creationId xmlns:p14="http://schemas.microsoft.com/office/powerpoint/2010/main" val="1827147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Do not forget to entertain strangers, for by so doing some people have entertained angels without knowing it.</a:t>
            </a: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 </a:t>
            </a:r>
          </a:p>
          <a:p>
            <a:pPr algn="r">
              <a:spcBef>
                <a:spcPct val="50000"/>
              </a:spcBef>
              <a:defRPr/>
            </a:pPr>
            <a:r>
              <a:rPr lang="en-US" sz="2800" b="1" dirty="0">
                <a:solidFill>
                  <a:srgbClr val="FFFFFF"/>
                </a:solidFill>
                <a:effectLst>
                  <a:glow rad="228600">
                    <a:schemeClr val="tx1"/>
                  </a:glow>
                </a:effectLst>
                <a:latin typeface="Arial"/>
                <a:cs typeface="Arial"/>
              </a:rPr>
              <a:t>Hebrews 13:2</a:t>
            </a:r>
            <a:r>
              <a:rPr lang="en-US" sz="3600" b="1" dirty="0">
                <a:solidFill>
                  <a:srgbClr val="FFFFFF"/>
                </a:solidFill>
                <a:effectLst>
                  <a:glow rad="228600">
                    <a:schemeClr val="tx1"/>
                  </a:glow>
                </a:effectLst>
                <a:latin typeface="Arial"/>
                <a:cs typeface="Arial"/>
              </a:rPr>
              <a:t>  </a:t>
            </a:r>
            <a:r>
              <a:rPr lang="en-US" sz="2800" b="1" dirty="0">
                <a:solidFill>
                  <a:srgbClr val="FFFFFF"/>
                </a:solidFill>
                <a:effectLst>
                  <a:glow rad="228600">
                    <a:schemeClr val="tx1"/>
                  </a:glow>
                </a:effectLst>
                <a:latin typeface="Arial"/>
                <a:cs typeface="Arial"/>
              </a:rPr>
              <a:t>(NIV)</a:t>
            </a:r>
          </a:p>
        </p:txBody>
      </p:sp>
    </p:spTree>
    <p:extLst>
      <p:ext uri="{BB962C8B-B14F-4D97-AF65-F5344CB8AC3E}">
        <p14:creationId xmlns:p14="http://schemas.microsoft.com/office/powerpoint/2010/main" val="161429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581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I hope to visit you while passing through and to have you assist me on my journey there [Spain], after I have enjoyed your company for a while.</a:t>
            </a:r>
            <a:r>
              <a:rPr lang="ru-RU" dirty="0"/>
              <a:t>"</a:t>
            </a:r>
            <a:r>
              <a:rPr lang="en-US" dirty="0"/>
              <a:t>  </a:t>
            </a:r>
          </a:p>
          <a:p>
            <a:r>
              <a:rPr lang="en-US" sz="3200" dirty="0"/>
              <a:t>Romans 15:24 (NIV)</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428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4788024" y="228600"/>
            <a:ext cx="4211960" cy="535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Perhaps I will stay with you awhile, or even spend the winter, so that you can help me on my journey, wherever I go.</a:t>
            </a:r>
            <a:r>
              <a:rPr lang="ru-RU" dirty="0"/>
              <a:t>"</a:t>
            </a:r>
            <a:r>
              <a:rPr lang="en-US" dirty="0"/>
              <a:t>                 	</a:t>
            </a:r>
          </a:p>
          <a:p>
            <a:r>
              <a:rPr lang="en-US" dirty="0"/>
              <a:t>1 Corinthians 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377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532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Do everything you can to help </a:t>
            </a:r>
            <a:r>
              <a:rPr lang="en-US" dirty="0" err="1"/>
              <a:t>Zenas</a:t>
            </a:r>
            <a:r>
              <a:rPr lang="en-US" dirty="0"/>
              <a:t> the lawyer and Apollos on their way and see that they have everything they need.</a:t>
            </a:r>
            <a:r>
              <a:rPr lang="ru-RU" dirty="0"/>
              <a:t>"</a:t>
            </a:r>
            <a:r>
              <a:rPr lang="en-US" dirty="0"/>
              <a:t>                 </a:t>
            </a:r>
          </a:p>
          <a:p>
            <a:r>
              <a:rPr lang="en-US" dirty="0"/>
              <a:t>Titus 3:13 (NIV)</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22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See Dave Stewart,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Story of Genesis in the Chinese Characters,” </a:t>
            </a:r>
            <a:r>
              <a:rPr kumimoji="0" lang="en-SG" sz="14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ShareShare</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presentation,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hlinkClick r:id="rId4"/>
              </a:rPr>
              <a:t>https://www.slideshare.net/DaveSinNM/the-story-of-genesis-in-the-chinese-characters?qid=e6e52686-6545-4def-8537-2444d576b004&amp;v=&amp;b=&amp;from_search=1</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accessed 20 Jan 2020</a:t>
            </a:r>
          </a:p>
        </p:txBody>
      </p:sp>
    </p:spTree>
    <p:extLst>
      <p:ext uri="{BB962C8B-B14F-4D97-AF65-F5344CB8AC3E}">
        <p14:creationId xmlns:p14="http://schemas.microsoft.com/office/powerpoint/2010/main" val="1766815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282880"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en-US" i="1" dirty="0"/>
              <a:t>Didache</a:t>
            </a:r>
            <a:r>
              <a:rPr lang="en-US" dirty="0"/>
              <a:t> 11:4 </a:t>
            </a:r>
            <a:r>
              <a:rPr lang="ru-RU" dirty="0"/>
              <a:t>"</a:t>
            </a:r>
            <a:r>
              <a:rPr lang="en-US" dirty="0"/>
              <a:t>Let every apostle, when he comes to you, be received as the Lord;</a:t>
            </a:r>
            <a:r>
              <a:rPr lang="ru-RU" dirty="0"/>
              <a:t>"</a:t>
            </a:r>
            <a:endParaRPr lang="en-US" dirty="0"/>
          </a:p>
        </p:txBody>
      </p:sp>
    </p:spTree>
    <p:extLst>
      <p:ext uri="{BB962C8B-B14F-4D97-AF65-F5344CB8AC3E}">
        <p14:creationId xmlns:p14="http://schemas.microsoft.com/office/powerpoint/2010/main" val="501498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784976"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11:5 </a:t>
            </a:r>
            <a:r>
              <a:rPr lang="ru-RU" i="0" dirty="0"/>
              <a:t>"</a:t>
            </a:r>
            <a:r>
              <a:rPr lang="en-US" i="0" dirty="0"/>
              <a:t>but he shall not abide more than a single day, or if there be need, a second likewise; but if he abides three days, he is a false prophet.</a:t>
            </a:r>
            <a:r>
              <a:rPr lang="ru-RU" i="0" dirty="0"/>
              <a:t>"</a:t>
            </a:r>
            <a:endParaRPr lang="en-US" i="0" dirty="0"/>
          </a:p>
        </p:txBody>
      </p:sp>
    </p:spTree>
    <p:extLst>
      <p:ext uri="{BB962C8B-B14F-4D97-AF65-F5344CB8AC3E}">
        <p14:creationId xmlns:p14="http://schemas.microsoft.com/office/powerpoint/2010/main" val="4067408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750424"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11:6 </a:t>
            </a:r>
            <a:r>
              <a:rPr lang="ru-RU" i="0" dirty="0"/>
              <a:t>"</a:t>
            </a:r>
            <a:r>
              <a:rPr lang="en-US" i="0" dirty="0"/>
              <a:t>And when he departs let the apostle receive nothing except bread, until he finds shelter; but if he asks for money, he is a false prophet.</a:t>
            </a:r>
            <a:r>
              <a:rPr lang="ru-RU" i="0" dirty="0"/>
              <a:t>"</a:t>
            </a:r>
            <a:r>
              <a:rPr lang="en-US" i="0" dirty="0"/>
              <a:t> </a:t>
            </a:r>
          </a:p>
        </p:txBody>
      </p:sp>
    </p:spTree>
    <p:extLst>
      <p:ext uri="{BB962C8B-B14F-4D97-AF65-F5344CB8AC3E}">
        <p14:creationId xmlns:p14="http://schemas.microsoft.com/office/powerpoint/2010/main" val="2838751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12:1 </a:t>
            </a:r>
            <a:r>
              <a:rPr lang="ru-RU" i="0" dirty="0"/>
              <a:t>"</a:t>
            </a:r>
            <a:r>
              <a:rPr lang="en-US" i="0" dirty="0"/>
              <a:t>But let every one that comes in the name of the Lord be received; and then when you have tested him you shall know him.</a:t>
            </a:r>
            <a:r>
              <a:rPr lang="ru-RU" i="0" dirty="0"/>
              <a:t>"</a:t>
            </a:r>
            <a:endParaRPr lang="en-US" i="0" dirty="0"/>
          </a:p>
        </p:txBody>
      </p:sp>
    </p:spTree>
    <p:extLst>
      <p:ext uri="{BB962C8B-B14F-4D97-AF65-F5344CB8AC3E}">
        <p14:creationId xmlns:p14="http://schemas.microsoft.com/office/powerpoint/2010/main" val="19858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467544" y="3657600"/>
            <a:ext cx="8352928"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 </a:t>
            </a:r>
            <a:r>
              <a:rPr lang="en-US" i="0" dirty="0"/>
              <a:t>12:2 </a:t>
            </a:r>
            <a:r>
              <a:rPr lang="ru-RU" i="0" dirty="0"/>
              <a:t>"</a:t>
            </a:r>
            <a:r>
              <a:rPr lang="en-US" i="0" dirty="0"/>
              <a:t>If the comer is a traveler, assist him, so far as you are able; but he shall not stay with you more than two or three days, if it be necessary.</a:t>
            </a:r>
            <a:r>
              <a:rPr lang="ru-RU" i="0" dirty="0"/>
              <a:t>"</a:t>
            </a:r>
            <a:r>
              <a:rPr lang="en-US" i="0" dirty="0"/>
              <a:t> </a:t>
            </a:r>
          </a:p>
        </p:txBody>
      </p:sp>
    </p:spTree>
    <p:extLst>
      <p:ext uri="{BB962C8B-B14F-4D97-AF65-F5344CB8AC3E}">
        <p14:creationId xmlns:p14="http://schemas.microsoft.com/office/powerpoint/2010/main" val="2159735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9144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ru-RU" i="0" dirty="0">
                <a:solidFill>
                  <a:schemeClr val="bg1"/>
                </a:solidFill>
              </a:rPr>
              <a:t>"</a:t>
            </a:r>
            <a:r>
              <a:rPr lang="en-US" i="0" dirty="0">
                <a:solidFill>
                  <a:schemeClr val="bg1"/>
                </a:solidFill>
              </a:rPr>
              <a:t>Freely you have received, freely give.</a:t>
            </a:r>
            <a:r>
              <a:rPr lang="ru-RU" i="0" dirty="0">
                <a:solidFill>
                  <a:schemeClr val="bg1"/>
                </a:solidFill>
              </a:rPr>
              <a:t>"</a:t>
            </a:r>
            <a:r>
              <a:rPr lang="en-US" i="0" dirty="0">
                <a:solidFill>
                  <a:schemeClr val="bg1"/>
                </a:solidFill>
              </a:rPr>
              <a:t>  </a:t>
            </a:r>
          </a:p>
          <a:p>
            <a:r>
              <a:rPr lang="en-US" i="0" dirty="0">
                <a:solidFill>
                  <a:schemeClr val="bg1"/>
                </a:solidFill>
              </a:rPr>
              <a:t>Matthew 10:7 (NIV)</a:t>
            </a:r>
          </a:p>
        </p:txBody>
      </p:sp>
    </p:spTree>
    <p:extLst>
      <p:ext uri="{BB962C8B-B14F-4D97-AF65-F5344CB8AC3E}">
        <p14:creationId xmlns:p14="http://schemas.microsoft.com/office/powerpoint/2010/main" val="35842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r>
              <a:rPr lang="ru-RU" dirty="0"/>
              <a:t>"</a:t>
            </a:r>
            <a:r>
              <a:rPr lang="en-US" dirty="0"/>
              <a:t>This is how we know what love is: Jesus Christ laid down his life for us. And we ought to lay down our lives for our brothers.</a:t>
            </a:r>
            <a:r>
              <a:rPr lang="ru-RU" dirty="0"/>
              <a:t>"</a:t>
            </a:r>
            <a:r>
              <a:rPr lang="en-US" dirty="0"/>
              <a:t> </a:t>
            </a:r>
          </a:p>
          <a:p>
            <a:r>
              <a:rPr lang="en-US" dirty="0"/>
              <a:t>1 John 3:16 (NIV)</a:t>
            </a:r>
          </a:p>
        </p:txBody>
      </p:sp>
    </p:spTree>
    <p:extLst>
      <p:ext uri="{BB962C8B-B14F-4D97-AF65-F5344CB8AC3E}">
        <p14:creationId xmlns:p14="http://schemas.microsoft.com/office/powerpoint/2010/main" val="121048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9099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4000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6846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Create means to speak to dust to give life to a man so he can walk</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722896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say this because many deceivers have gone out into the world. They deny that Jesus Christ came in a real body. Such a person is a deceiver and an antichrist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Watch out that you do not lose what we have worked so hard to achieve. Be diligent so that you receive your full reward.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Anyone who wanders away from this teaching has no relationship with God. But anyone who remains in the teaching of Christ has a relationship with both the Father and the 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801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anyone comes to your meeting and does not teach the truth about Christ, </a:t>
            </a:r>
            <a:r>
              <a:rPr lang="en-US" sz="3600" b="1" dirty="0">
                <a:solidFill>
                  <a:srgbClr val="FFFF00"/>
                </a:solidFill>
                <a:effectLst>
                  <a:glow rad="127000">
                    <a:schemeClr val="tx1"/>
                  </a:glow>
                </a:effectLst>
                <a:latin typeface="Arial" charset="0"/>
                <a:ea typeface="ＭＳ Ｐゴシック" charset="0"/>
                <a:cs typeface="ＭＳ Ｐゴシック" charset="0"/>
              </a:rPr>
              <a:t>don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invite that person into your home or give any kind of encouragement</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Anyone who encourages such people becomes a partner in their evil work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82474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3200" b="1">
                <a:solidFill>
                  <a:srgbClr val="FFFFFF"/>
                </a:solidFill>
                <a:latin typeface="Arial" charset="0"/>
                <a:ea typeface="ＭＳ Ｐゴシック" charset="0"/>
                <a:cs typeface="ＭＳ Ｐゴシック" charset="0"/>
              </a:rPr>
              <a:t>The Meaning of 2 John 10</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Summary of Differing Views</a:t>
            </a: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0" noProof="0" dirty="0">
                <a:ln>
                  <a:noFill/>
                </a:ln>
                <a:solidFill>
                  <a:srgbClr val="00172E"/>
                </a:solidFill>
                <a:effectLst/>
                <a:uLnTx/>
                <a:uFillTx/>
                <a:latin typeface="Arial Narrow" charset="0"/>
                <a:ea typeface="宋体" charset="0"/>
                <a:cs typeface="宋体" charset="0"/>
              </a:rPr>
              <a:t>Can False Teachers. .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View</a:t>
            </a: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en-US" altLang="zh-CN" sz="2000" b="1" i="1" u="sng" strike="noStrike" kern="1200" cap="none" spc="0" normalizeH="0" baseline="0" noProof="0" dirty="0">
                <a:ln>
                  <a:noFill/>
                </a:ln>
                <a:solidFill>
                  <a:srgbClr val="00172E"/>
                </a:solidFill>
                <a:effectLst/>
                <a:uLnTx/>
                <a:uFillTx/>
                <a:latin typeface="Arial Narrow" charset="0"/>
                <a:ea typeface="宋体" charset="0"/>
                <a:cs typeface="宋体" charset="0"/>
              </a:rPr>
              <a:t>Stay</a:t>
            </a:r>
            <a:r>
              <a:rPr kumimoji="0" lang="en-US"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 in Believers Homes?</a:t>
            </a: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en-US" altLang="zh-CN" sz="2000" b="1" i="1" u="sng" strike="noStrike" kern="1200" cap="none" spc="0" normalizeH="0" baseline="0" noProof="0" dirty="0">
                <a:ln>
                  <a:noFill/>
                </a:ln>
                <a:solidFill>
                  <a:srgbClr val="00172E"/>
                </a:solidFill>
                <a:effectLst/>
                <a:uLnTx/>
                <a:uFillTx/>
                <a:latin typeface="Arial Narrow" charset="0"/>
                <a:ea typeface="宋体" charset="0"/>
                <a:cs typeface="宋体" charset="0"/>
              </a:rPr>
              <a:t>Enter</a:t>
            </a:r>
            <a:r>
              <a:rPr kumimoji="0" lang="en-US"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 Believers</a:t>
            </a:r>
            <a:r>
              <a:rPr kumimoji="0" lang="uk-UA"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a:t>
            </a:r>
            <a:r>
              <a:rPr kumimoji="0" lang="en-US"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 Homes?</a:t>
            </a: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en-US" altLang="zh-CN" sz="2000" b="1" i="0" u="sng" strike="noStrike" kern="1200" cap="none" spc="0" normalizeH="0" baseline="0" noProof="0" dirty="0">
                <a:ln>
                  <a:noFill/>
                </a:ln>
                <a:solidFill>
                  <a:srgbClr val="00172E"/>
                </a:solidFill>
                <a:effectLst/>
                <a:uLnTx/>
                <a:uFillTx/>
                <a:latin typeface="Arial Narrow" charset="0"/>
                <a:ea typeface="宋体" charset="0"/>
                <a:cs typeface="宋体" charset="0"/>
              </a:rPr>
              <a:t>Adherents</a:t>
            </a:r>
            <a:endPar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1		Yes			Yes		John R. Stott</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F. F. Bruce</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2		No			Yes		Stanley Toussaint</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3		No			?		I. Howard Marshall</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B. F. Westcott</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Robert Weldon Wilson</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4		No			No		Rick Griffith</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p>
        </p:txBody>
      </p:sp>
    </p:spTree>
    <p:extLst>
      <p:ext uri="{BB962C8B-B14F-4D97-AF65-F5344CB8AC3E}">
        <p14:creationId xmlns:p14="http://schemas.microsoft.com/office/powerpoint/2010/main" val="727747916"/>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140978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en-US" sz="7200" dirty="0">
                <a:effectLst>
                  <a:glow rad="127000">
                    <a:schemeClr val="bg1"/>
                  </a:glow>
                </a:effectLst>
              </a:rPr>
              <a:t>Too good to be true the-ology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in her </a:t>
            </a:r>
            <a:br>
              <a:rPr lang="en-US" sz="6000" dirty="0">
                <a:effectLst>
                  <a:glow rad="127000">
                    <a:schemeClr val="bg1"/>
                  </a:glow>
                </a:effectLst>
              </a:rPr>
            </a:br>
            <a:r>
              <a:rPr lang="en-US" sz="6000" dirty="0">
                <a:effectLst>
                  <a:glow rad="127000">
                    <a:schemeClr val="bg1"/>
                  </a:glow>
                </a:effectLst>
              </a:rPr>
              <a:t>$2 million jet,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Led in prayer at gay </a:t>
            </a:r>
            <a:r>
              <a:rPr lang="ru-RU" sz="4000" dirty="0"/>
              <a:t>"</a:t>
            </a:r>
            <a:r>
              <a:rPr lang="en-US" sz="4000" dirty="0"/>
              <a:t>wedding</a:t>
            </a:r>
            <a:r>
              <a:rPr lang="ru-RU" sz="4000" dirty="0"/>
              <a: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a:extLst>
              <a:ext uri="{28A0092B-C50C-407E-A947-70E740481C1C}">
                <a14:useLocalDpi xmlns:a14="http://schemas.microsoft.com/office/drawing/2010/main" val="0"/>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Secret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Life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Tempter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Cover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Forest/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Two Trees</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643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t>CEO Richard Stearns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Aid True Teachers</a:t>
                </a:r>
                <a:endParaRPr lang="en-US" altLang="zh-CN">
                  <a:solidFill>
                    <a:schemeClr val="bg1"/>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Avoid False Teachers </a:t>
                </a:r>
                <a:endParaRPr lang="en-US" altLang="zh-CN">
                  <a:solidFill>
                    <a:schemeClr val="bg1"/>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1-6 </a:t>
                </a:r>
                <a:endParaRPr lang="en-US" altLang="zh-CN">
                  <a:solidFill>
                    <a:schemeClr val="bg1"/>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7-13</a:t>
                </a:r>
                <a:r>
                  <a:rPr lang="en-US" altLang="zh-CN">
                    <a:solidFill>
                      <a:schemeClr val="bg1"/>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Walk in Commandments </a:t>
                </a:r>
                <a:endParaRPr lang="en-US" altLang="zh-CN">
                  <a:solidFill>
                    <a:schemeClr val="bg1"/>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Watch for Counterfeits</a:t>
                </a:r>
                <a:endParaRPr lang="en-US" altLang="zh-CN">
                  <a:solidFill>
                    <a:schemeClr val="bg1"/>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t>
                </a:r>
                <a:endParaRPr lang="en-US" altLang="zh-CN">
                  <a:solidFill>
                    <a:schemeClr val="bg1"/>
                  </a:solidFill>
                  <a:latin typeface="Arial" charset="0"/>
                  <a:ea typeface="宋体" charset="0"/>
                  <a:cs typeface="宋体" charset="0"/>
                </a:endParaRPr>
              </a:p>
              <a:p>
                <a:pPr algn="ctr" eaLnBrk="0" hangingPunct="0"/>
                <a:r>
                  <a:rPr lang="en-US" altLang="zh-CN" b="1">
                    <a:solidFill>
                      <a:schemeClr val="bg1"/>
                    </a:solidFill>
                    <a:latin typeface="Arial" charset="0"/>
                    <a:ea typeface="宋体" charset="0"/>
                    <a:cs typeface="宋体" charset="0"/>
                  </a:rPr>
                  <a:t>Positive </a:t>
                </a:r>
                <a:endParaRPr lang="en-US" altLang="zh-CN">
                  <a:solidFill>
                    <a:schemeClr val="bg1"/>
                  </a:solidFill>
                  <a:latin typeface="Arial" charset="0"/>
                  <a:ea typeface="宋体" charset="0"/>
                  <a:cs typeface="宋体" charset="0"/>
                </a:endParaRPr>
              </a:p>
              <a:p>
                <a:pPr algn="ctr" eaLnBrk="0" hangingPunct="0"/>
                <a:endParaRPr lang="en-US" altLang="zh-CN">
                  <a:solidFill>
                    <a:schemeClr val="bg1"/>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Negative </a:t>
                </a:r>
                <a:endParaRPr lang="en-US" altLang="zh-CN">
                  <a:solidFill>
                    <a:schemeClr val="bg1"/>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Demonstrate Truth </a:t>
                </a:r>
                <a:endParaRPr lang="en-US" altLang="zh-CN">
                  <a:solidFill>
                    <a:schemeClr val="bg1"/>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Defend Truth </a:t>
                </a:r>
                <a:endParaRPr lang="en-US" altLang="zh-CN">
                  <a:solidFill>
                    <a:schemeClr val="bg1"/>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b="1">
                    <a:solidFill>
                      <a:schemeClr val="bg1"/>
                    </a:solidFill>
                    <a:latin typeface="Arial" charset="0"/>
                    <a:ea typeface="宋体" charset="0"/>
                    <a:cs typeface="宋体" charset="0"/>
                  </a:rPr>
                  <a:t> </a:t>
                </a:r>
                <a:r>
                  <a:rPr lang="en-US" altLang="zh-CN" sz="1800" b="1">
                    <a:solidFill>
                      <a:schemeClr val="bg1"/>
                    </a:solidFill>
                    <a:latin typeface="Arial Narrow" charset="0"/>
                    <a:ea typeface="宋体" charset="0"/>
                    <a:cs typeface="宋体" charset="0"/>
                  </a:rPr>
                  <a:t>Greeting in Truth and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(1-3)</a:t>
                </a:r>
                <a:endParaRPr lang="en-US" altLang="zh-CN" sz="1800">
                  <a:solidFill>
                    <a:schemeClr val="bg1"/>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Obedience Commended</a:t>
                </a:r>
                <a:r>
                  <a:rPr lang="en-US" altLang="zh-CN" sz="1800">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(4)</a:t>
                </a:r>
                <a:endParaRPr lang="en-US" altLang="zh-CN" sz="1800">
                  <a:solidFill>
                    <a:schemeClr val="bg1"/>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Exhortation to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(5-6)</a:t>
                </a:r>
                <a:endParaRPr lang="en-US" altLang="zh-CN" sz="1800">
                  <a:solidFill>
                    <a:schemeClr val="bg1"/>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Prohibition to Help False Teachers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(7-11)</a:t>
                </a:r>
                <a:endParaRPr lang="en-US" altLang="zh-CN" sz="1800">
                  <a:solidFill>
                    <a:schemeClr val="bg1"/>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Expected Visit &amp; Greetings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(12-13)</a:t>
                </a:r>
                <a:endParaRPr lang="en-US" altLang="zh-CN" sz="1800">
                  <a:solidFill>
                    <a:schemeClr val="bg1"/>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Ephesus</a:t>
                </a:r>
                <a:endParaRPr lang="en-US" altLang="zh-CN">
                  <a:solidFill>
                    <a:schemeClr val="bg1"/>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AD 85-95</a:t>
                </a:r>
                <a:endParaRPr lang="en-US" altLang="zh-CN">
                  <a:solidFill>
                    <a:schemeClr val="bg1"/>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Follow Up Relationally (12-13)</a:t>
            </a: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have much more to say to you, but I don</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want to do it with paper and ink. For I hope to visit you soon and talk with you face to face. Then our joy will be complete. </a:t>
            </a:r>
            <a:r>
              <a:rPr kumimoji="0" lang="en-US" sz="36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Greetings from the children of your sister, chosen by God</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 12-13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5652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3669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0348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Outline</a:t>
            </a: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63538" indent="-363538" eaLnBrk="1" hangingPunct="1">
              <a:defRPr/>
            </a:pPr>
            <a:r>
              <a:rPr lang="en-US"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I. John </a:t>
            </a:r>
            <a:r>
              <a:rPr lang="en-US" altLang="zh-CN" sz="2800" b="1" dirty="0">
                <a:solidFill>
                  <a:srgbClr val="FFFF00"/>
                </a:solidFill>
                <a:effectLst>
                  <a:outerShdw blurRad="38100" dist="38100" dir="2700000" algn="tl">
                    <a:srgbClr val="000000">
                      <a:alpha val="43137"/>
                    </a:srgbClr>
                  </a:outerShdw>
                </a:effectLst>
                <a:latin typeface="Arial" charset="0"/>
                <a:ea typeface="宋体" charset="0"/>
                <a:cs typeface="宋体" charset="0"/>
              </a:rPr>
              <a:t>encourages</a:t>
            </a:r>
            <a:r>
              <a:rPr lang="en-US"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 a woman in both truth and love to prepare her for his later rebuke (1-6).</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indent="-452438" eaLnBrk="1" hangingPunct="1">
              <a:defRPr/>
            </a:pPr>
            <a:r>
              <a:rPr lang="en-US"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II. John </a:t>
            </a:r>
            <a:r>
              <a:rPr lang="en-US" altLang="zh-CN" sz="2800" b="1" dirty="0">
                <a:solidFill>
                  <a:srgbClr val="FFFF00"/>
                </a:solidFill>
                <a:effectLst>
                  <a:outerShdw blurRad="38100" dist="38100" dir="2700000" algn="tl">
                    <a:srgbClr val="000000">
                      <a:alpha val="43137"/>
                    </a:srgbClr>
                  </a:outerShdw>
                </a:effectLst>
                <a:latin typeface="Arial" charset="0"/>
                <a:ea typeface="宋体" charset="0"/>
                <a:cs typeface="宋体" charset="0"/>
              </a:rPr>
              <a:t>warns</a:t>
            </a:r>
            <a:r>
              <a:rPr lang="en-US"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 the woman not to help false teachers to help her see love</a:t>
            </a:r>
            <a:r>
              <a:rPr lang="uk-UA"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宋体" charset="0"/>
                <a:cs typeface="宋体" charset="0"/>
              </a:rPr>
              <a:t>s limits (7-13).</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78234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3F8787E-0B8F-F74B-AF9A-F752F93A67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 t="4159" r="68082"/>
          <a:stretch/>
        </p:blipFill>
        <p:spPr bwMode="auto">
          <a:xfrm>
            <a:off x="971600" y="260648"/>
            <a:ext cx="7200800" cy="66358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15616" y="260648"/>
            <a:ext cx="6912768" cy="1680162"/>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a:cs typeface="Arial"/>
                </a:rPr>
                <a:t> </a:t>
              </a:r>
            </a:p>
          </p:txBody>
        </p:sp>
      </p:grpSp>
      <p:sp>
        <p:nvSpPr>
          <p:cNvPr id="4" name="Title 3"/>
          <p:cNvSpPr>
            <a:spLocks noGrp="1"/>
          </p:cNvSpPr>
          <p:nvPr>
            <p:ph type="title" idx="4294967295"/>
          </p:nvPr>
        </p:nvSpPr>
        <p:spPr>
          <a:xfrm>
            <a:off x="1115616" y="332656"/>
            <a:ext cx="7056784" cy="1584176"/>
          </a:xfrm>
        </p:spPr>
        <p:txBody>
          <a:bodyPr/>
          <a:lstStyle/>
          <a:p>
            <a:r>
              <a:rPr lang="en-US" b="1" dirty="0">
                <a:latin typeface="Arial"/>
                <a:cs typeface="Arial"/>
              </a:rPr>
              <a:t>Well, Charles, when I baptize you</a:t>
            </a:r>
            <a:r>
              <a:rPr lang="is-IS" b="1" dirty="0">
                <a:latin typeface="Arial"/>
                <a:cs typeface="Arial"/>
              </a:rPr>
              <a:t>…</a:t>
            </a:r>
            <a:endParaRPr lang="en-US" b="1"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0383A3-EFE4-0749-90BA-D2C3F46378C1}"/>
              </a:ext>
            </a:extLst>
          </p:cNvPr>
          <p:cNvGrpSpPr/>
          <p:nvPr/>
        </p:nvGrpSpPr>
        <p:grpSpPr>
          <a:xfrm>
            <a:off x="899592" y="341783"/>
            <a:ext cx="7128792" cy="6516217"/>
            <a:chOff x="899592" y="341783"/>
            <a:chExt cx="7128792" cy="6516217"/>
          </a:xfrm>
        </p:grpSpPr>
        <p:pic>
          <p:nvPicPr>
            <p:cNvPr id="10" name="Picture 2">
              <a:extLst>
                <a:ext uri="{FF2B5EF4-FFF2-40B4-BE49-F238E27FC236}">
                  <a16:creationId xmlns:a16="http://schemas.microsoft.com/office/drawing/2014/main" id="{E2476E71-BCD8-3D4A-B87D-65B71E991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04" t="3251" r="34320" b="2636"/>
            <a:stretch/>
          </p:blipFill>
          <p:spPr bwMode="auto">
            <a:xfrm>
              <a:off x="899592" y="341783"/>
              <a:ext cx="7128792" cy="6516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71599" y="504056"/>
              <a:ext cx="7056785" cy="134076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a:cs typeface="Arial"/>
                  </a:rPr>
                  <a:t> </a:t>
                </a:r>
              </a:p>
            </p:txBody>
          </p:sp>
        </p:grpSp>
      </p:grpSp>
      <p:sp>
        <p:nvSpPr>
          <p:cNvPr id="2" name="Title 1"/>
          <p:cNvSpPr>
            <a:spLocks noGrp="1"/>
          </p:cNvSpPr>
          <p:nvPr>
            <p:ph type="title" idx="4294967295"/>
          </p:nvPr>
        </p:nvSpPr>
        <p:spPr>
          <a:xfrm>
            <a:off x="899592" y="557808"/>
            <a:ext cx="7128792"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a:latin typeface="Arial"/>
                <a:cs typeface="Arial"/>
              </a:rPr>
              <a:t>Everything that goes </a:t>
            </a:r>
            <a:br>
              <a:rPr lang="en-US" b="1" kern="1200" dirty="0">
                <a:latin typeface="Arial"/>
                <a:cs typeface="Arial"/>
              </a:rPr>
            </a:br>
            <a:r>
              <a:rPr lang="en-US" b="1" kern="1200" dirty="0">
                <a:latin typeface="Arial"/>
                <a:cs typeface="Arial"/>
              </a:rPr>
              <a:t>under belongs to God.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The boat was a vessel of eight people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Vessel + Eight + People</a:t>
            </a:r>
          </a:p>
        </p:txBody>
      </p:sp>
    </p:spTree>
    <p:extLst>
      <p:ext uri="{BB962C8B-B14F-4D97-AF65-F5344CB8AC3E}">
        <p14:creationId xmlns:p14="http://schemas.microsoft.com/office/powerpoint/2010/main" val="19205148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2551E8D-8819-DE4B-9C9E-9B92C1905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9" t="1685" r="497" b="2636"/>
          <a:stretch/>
        </p:blipFill>
        <p:spPr bwMode="auto">
          <a:xfrm>
            <a:off x="1115617" y="116633"/>
            <a:ext cx="7272808" cy="66247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EAC10F12-094F-9C44-B0ED-AF7E9FD79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2" r="68039" b="17851"/>
          <a:stretch/>
        </p:blipFill>
        <p:spPr bwMode="auto">
          <a:xfrm>
            <a:off x="1979712" y="3355711"/>
            <a:ext cx="1728192" cy="3313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a:lum bright="-36000" contrast="6000"/>
            <a:extLst>
              <a:ext uri="{28A0092B-C50C-407E-A947-70E740481C1C}">
                <a14:useLocalDpi xmlns:a14="http://schemas.microsoft.com/office/drawing/2010/main" val="0"/>
              </a:ext>
            </a:extLst>
          </a:blip>
          <a:srcRect l="-983" t="12221" r="1578" b="17776"/>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a:t>He who receives you receives me, and he who receives me receives the one who sent me</a:t>
            </a:r>
            <a:r>
              <a:rPr lang="ru-RU" dirty="0"/>
              <a:t>"</a:t>
            </a:r>
            <a:r>
              <a:rPr lang="en-US" dirty="0"/>
              <a:t>  Matthew 10:40 (NIV)</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dirty="0"/>
              <a:t>"</a:t>
            </a:r>
            <a:r>
              <a:rPr lang="en-US" dirty="0"/>
              <a:t>And if anyone gives even a cup of cold water to one of these little ones because he is my disciple, </a:t>
            </a: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I tell you the truth, he will certainly not lose his reward</a:t>
            </a:r>
            <a:r>
              <a:rPr lang="ru-RU" dirty="0"/>
              <a:t>"</a:t>
            </a:r>
            <a:r>
              <a:rPr lang="en-US" dirty="0"/>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dirty="0"/>
              <a:t>Matthew 10:42 (NIV)</a:t>
            </a:r>
          </a:p>
        </p:txBody>
      </p:sp>
    </p:spTree>
    <p:extLst>
      <p:ext uri="{BB962C8B-B14F-4D97-AF65-F5344CB8AC3E}">
        <p14:creationId xmlns:p14="http://schemas.microsoft.com/office/powerpoint/2010/main" val="38586005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8000"/>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par>
                          <p:cTn id="12" fill="hold" nodeType="afterGroup">
                            <p:stCondLst>
                              <p:cond delay="9500"/>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582662"/>
                                        </p:tgtEl>
                                        <p:attrNameLst>
                                          <p:attrName>style.visibility</p:attrName>
                                        </p:attrNameLst>
                                      </p:cBhvr>
                                      <p:to>
                                        <p:strVal val="visible"/>
                                      </p:to>
                                    </p:set>
                                    <p:animEffect transition="in" filter="dissolve">
                                      <p:cBhvr>
                                        <p:cTn id="15" dur="75"/>
                                        <p:tgtEl>
                                          <p:spTgt spid="582662"/>
                                        </p:tgtEl>
                                      </p:cBhvr>
                                    </p:animEffect>
                                  </p:childTnLst>
                                </p:cTn>
                              </p:par>
                            </p:childTnLst>
                          </p:cTn>
                        </p:par>
                        <p:par>
                          <p:cTn id="16" fill="hold">
                            <p:stCondLst>
                              <p:cond delay="15175"/>
                            </p:stCondLst>
                            <p:childTnLst>
                              <p:par>
                                <p:cTn id="17" presetID="9" presetClass="entr" presetSubtype="0" fill="hold" grpId="0" nodeType="afterEffect">
                                  <p:stCondLst>
                                    <p:cond delay="0"/>
                                  </p:stCondLst>
                                  <p:childTnLst>
                                    <p:set>
                                      <p:cBhvr>
                                        <p:cTn id="18" dur="1" fill="hold">
                                          <p:stCondLst>
                                            <p:cond delay="0"/>
                                          </p:stCondLst>
                                        </p:cTn>
                                        <p:tgtEl>
                                          <p:spTgt spid="582663"/>
                                        </p:tgtEl>
                                        <p:attrNameLst>
                                          <p:attrName>style.visibility</p:attrName>
                                        </p:attrNameLst>
                                      </p:cBhvr>
                                      <p:to>
                                        <p:strVal val="visible"/>
                                      </p:to>
                                    </p:set>
                                    <p:animEffect transition="in" filter="dissolve">
                                      <p:cBhvr>
                                        <p:cTn id="19" dur="500"/>
                                        <p:tgtEl>
                                          <p:spTgt spid="582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"In the same way, the Lord has commanded that those who preach the gospel should receive their living from the gospel."                                   </a:t>
            </a:r>
          </a:p>
          <a:p>
            <a:pPr defTabSz="457200" eaLnBrk="0" hangingPunct="0"/>
            <a:endParaRPr lang="en-US" sz="32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200" b="1">
                <a:solidFill>
                  <a:srgbClr val="FFFFFF"/>
                </a:solidFill>
                <a:effectLst>
                  <a:glow rad="152400">
                    <a:srgbClr val="000000"/>
                  </a:glow>
                </a:effectLst>
                <a:latin typeface="Arial"/>
                <a:ea typeface="ＭＳ Ｐゴシック" pitchFamily="-108" charset="-128"/>
                <a:cs typeface="Arial"/>
              </a:rPr>
              <a:t>1 Corinthians 9:14 (NIV) </a:t>
            </a:r>
          </a:p>
        </p:txBody>
      </p:sp>
    </p:spTree>
    <p:extLst>
      <p:ext uri="{BB962C8B-B14F-4D97-AF65-F5344CB8AC3E}">
        <p14:creationId xmlns:p14="http://schemas.microsoft.com/office/powerpoint/2010/main" val="15273898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5279504" cy="5040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"Anyone who receives instruction in the word must share all good things with his instructor." </a:t>
            </a:r>
          </a:p>
          <a:p>
            <a:pPr defTabSz="457200" eaLnBrk="0" hangingPunct="0"/>
            <a:endParaRPr lang="en-US" sz="36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600" b="1">
                <a:solidFill>
                  <a:srgbClr val="FFFFFF"/>
                </a:solidFill>
                <a:effectLst>
                  <a:glow rad="152400">
                    <a:srgbClr val="000000"/>
                  </a:glow>
                </a:effectLst>
                <a:latin typeface="Arial"/>
                <a:ea typeface="ＭＳ Ｐゴシック" pitchFamily="-108" charset="-128"/>
                <a:cs typeface="Arial"/>
              </a:rPr>
              <a:t>Galatians 6:6 (NIV) </a:t>
            </a:r>
            <a:endParaRPr lang="en-US" sz="4000" b="1">
              <a:solidFill>
                <a:srgbClr val="FFFFFF"/>
              </a:solidFill>
              <a:effectLst>
                <a:glow rad="152400">
                  <a:srgbClr val="000000"/>
                </a:glow>
              </a:effectLst>
              <a:latin typeface="Arial"/>
              <a:ea typeface="ＭＳ Ｐゴシック" pitchFamily="-108" charset="-128"/>
              <a:cs typeface="Arial"/>
            </a:endParaRPr>
          </a:p>
        </p:txBody>
      </p:sp>
    </p:spTree>
    <p:extLst>
      <p:ext uri="{BB962C8B-B14F-4D97-AF65-F5344CB8AC3E}">
        <p14:creationId xmlns:p14="http://schemas.microsoft.com/office/powerpoint/2010/main" val="3215304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5225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"Surely you remember, brothers, our toil and hardship; we worked night and day in order not to be a burden to anyone while we preached the gospel of God to you."</a:t>
            </a:r>
          </a:p>
          <a:p>
            <a:endParaRPr lang="en-US"/>
          </a:p>
          <a:p>
            <a:r>
              <a:rPr lang="en-US" sz="3600"/>
              <a:t>1 Thessalonians 2:9 (NIV)</a:t>
            </a:r>
          </a:p>
        </p:txBody>
      </p:sp>
    </p:spTree>
    <p:extLst>
      <p:ext uri="{BB962C8B-B14F-4D97-AF65-F5344CB8AC3E}">
        <p14:creationId xmlns:p14="http://schemas.microsoft.com/office/powerpoint/2010/main" val="868917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"The share of the man who stayed with the supplies is to be the same as that of him who went down to the battle. All will share alike."  </a:t>
            </a:r>
          </a:p>
          <a:p>
            <a:endParaRPr lang="en-US" sz="3200"/>
          </a:p>
          <a:p>
            <a:r>
              <a:rPr lang="en-US" sz="3200"/>
              <a:t>1 Samuel 30:24 (NIV)</a:t>
            </a:r>
          </a:p>
        </p:txBody>
      </p:sp>
    </p:spTree>
    <p:extLst>
      <p:ext uri="{BB962C8B-B14F-4D97-AF65-F5344CB8AC3E}">
        <p14:creationId xmlns:p14="http://schemas.microsoft.com/office/powerpoint/2010/main" val="33221813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"Not that I am looking for a gift, but I am looking for what may be credited to your account." </a:t>
            </a:r>
          </a:p>
          <a:p>
            <a:endParaRPr lang="en-US" sz="3600"/>
          </a:p>
          <a:p>
            <a:r>
              <a:rPr lang="en-US" sz="3600"/>
              <a:t>Philippians 4:17 (NIV)</a:t>
            </a:r>
          </a:p>
        </p:txBody>
      </p:sp>
    </p:spTree>
    <p:extLst>
      <p:ext uri="{BB962C8B-B14F-4D97-AF65-F5344CB8AC3E}">
        <p14:creationId xmlns:p14="http://schemas.microsoft.com/office/powerpoint/2010/main" val="1140041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"God is not unjust; he will not forget your work and the love you have shown him as you have helped his people and continue to help them."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sz="3600"/>
              <a:t>Hebrews 6:10 (NIV)</a:t>
            </a:r>
          </a:p>
        </p:txBody>
      </p:sp>
    </p:spTree>
    <p:extLst>
      <p:ext uri="{BB962C8B-B14F-4D97-AF65-F5344CB8AC3E}">
        <p14:creationId xmlns:p14="http://schemas.microsoft.com/office/powerpoint/2010/main" val="2881652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7616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Key Word / Verse</a:t>
            </a:r>
          </a:p>
        </p:txBody>
      </p:sp>
      <p:sp>
        <p:nvSpPr>
          <p:cNvPr id="158722"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ea typeface="宋体" charset="0"/>
                <a:cs typeface="宋体" charset="0"/>
              </a:rPr>
              <a:t>Key Verse</a:t>
            </a:r>
            <a:endParaRPr lang="en-US" altLang="zh-CN" sz="2800" b="1" dirty="0">
              <a:solidFill>
                <a:srgbClr val="FFFFFF"/>
              </a:solidFill>
              <a:latin typeface="Arial" charset="0"/>
              <a:ea typeface="宋体" charset="0"/>
              <a:cs typeface="宋体" charset="0"/>
            </a:endParaRPr>
          </a:p>
          <a:p>
            <a:pPr algn="ctr" eaLnBrk="1" hangingPunct="1"/>
            <a:r>
              <a:rPr lang="ru-RU" altLang="zh-CN" sz="2800" b="1" dirty="0">
                <a:solidFill>
                  <a:srgbClr val="FFFFFF"/>
                </a:solidFill>
                <a:latin typeface="Arial" charset="0"/>
                <a:ea typeface="宋体" charset="0"/>
                <a:cs typeface="宋体" charset="0"/>
              </a:rPr>
              <a:t>"</a:t>
            </a:r>
            <a:r>
              <a:rPr lang="en-US" altLang="zh-CN" sz="2800" b="1" dirty="0">
                <a:solidFill>
                  <a:srgbClr val="FFFFFF"/>
                </a:solidFill>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lang="ru-RU" altLang="zh-CN" sz="2800" b="1" dirty="0">
                <a:solidFill>
                  <a:srgbClr val="FFFFFF"/>
                </a:solidFill>
                <a:latin typeface="Arial" charset="0"/>
                <a:ea typeface="宋体" charset="0"/>
                <a:cs typeface="宋体" charset="0"/>
              </a:rPr>
              <a:t>"</a:t>
            </a:r>
            <a:r>
              <a:rPr lang="en-US" altLang="zh-CN" sz="2800" b="1" dirty="0">
                <a:solidFill>
                  <a:srgbClr val="FFFFFF"/>
                </a:solidFill>
                <a:latin typeface="Arial" charset="0"/>
                <a:ea typeface="宋体" charset="0"/>
                <a:cs typeface="宋体" charset="0"/>
              </a:rPr>
              <a:t> (2 John 9-10 NIV). </a:t>
            </a:r>
          </a:p>
        </p:txBody>
      </p:sp>
      <p:pic>
        <p:nvPicPr>
          <p:cNvPr id="158724" name="Picture 62" descr="j033638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09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5"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Lamb</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I or Me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606254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Summary Statement</a:t>
            </a: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45243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a:solidFill>
                  <a:srgbClr val="FFFFFF"/>
                </a:solidFill>
                <a:latin typeface="Arial" charset="0"/>
                <a:ea typeface="宋体" charset="0"/>
                <a:cs typeface="宋体" charset="0"/>
              </a:rPr>
              <a:t>John exhorts </a:t>
            </a:r>
            <a:r>
              <a:rPr lang="en-US" altLang="zh-CN" sz="3200" b="1" i="1">
                <a:solidFill>
                  <a:srgbClr val="FFFF00"/>
                </a:solidFill>
                <a:latin typeface="Arial" charset="0"/>
                <a:ea typeface="宋体" charset="0"/>
                <a:cs typeface="宋体" charset="0"/>
              </a:rPr>
              <a:t>limits to love</a:t>
            </a:r>
            <a:r>
              <a:rPr lang="en-US" altLang="zh-CN" sz="3200" b="1">
                <a:solidFill>
                  <a:srgbClr val="FFFFFF"/>
                </a:solidFill>
                <a:latin typeface="Arial" charset="0"/>
                <a:ea typeface="宋体" charset="0"/>
                <a:cs typeface="宋体" charset="0"/>
              </a:rPr>
              <a:t> for a Christian woman and her children who show hospitality to missionaries but need warning not to extend the same to false teachers to warn against </a:t>
            </a:r>
            <a:r>
              <a:rPr lang="en-US" altLang="zh-CN" sz="3200" b="1" i="1">
                <a:solidFill>
                  <a:srgbClr val="FFFFFF"/>
                </a:solidFill>
                <a:latin typeface="Arial" charset="0"/>
                <a:ea typeface="宋体" charset="0"/>
                <a:cs typeface="宋体" charset="0"/>
              </a:rPr>
              <a:t>aiding the spread of destructive heresies.</a:t>
            </a:r>
            <a:r>
              <a:rPr lang="en-US" altLang="zh-CN" sz="3200" b="1">
                <a:solidFill>
                  <a:srgbClr val="FFFFFF"/>
                </a:solidFill>
                <a:latin typeface="Arial"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0"/>
            <a:ext cx="10023475"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2298700"/>
            <a:ext cx="326707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18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52400">
                    <a:srgbClr val="000000"/>
                  </a:glow>
                </a:effectLst>
              </a:rPr>
              <a:t>Thesis: The earth must be destroyed due to man not taking care of the environment!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1972" name="Picture 5"/>
          <p:cNvPicPr>
            <a:picLocks noChangeAspect="1"/>
          </p:cNvPicPr>
          <p:nvPr/>
        </p:nvPicPr>
        <p:blipFill>
          <a:blip r:embed="rId4">
            <a:extLst>
              <a:ext uri="{28A0092B-C50C-407E-A947-70E740481C1C}">
                <a14:useLocalDpi xmlns:a14="http://schemas.microsoft.com/office/drawing/2010/main" val="0"/>
              </a:ext>
            </a:extLst>
          </a:blip>
          <a:srcRect l="60016" t="26126" b="39189"/>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a:effectLst>
                  <a:glow rad="152400">
                    <a:schemeClr val="tx1"/>
                  </a:glow>
                </a:effectLst>
              </a:rPr>
              <a:t>Atheist Producer 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214019" name="Picture 4"/>
          <p:cNvPicPr>
            <a:picLocks noChangeAspect="1"/>
          </p:cNvPicPr>
          <p:nvPr/>
        </p:nvPicPr>
        <p:blipFill>
          <a:blip r:embed="rId4">
            <a:extLst>
              <a:ext uri="{28A0092B-C50C-407E-A947-70E740481C1C}">
                <a14:useLocalDpi xmlns:a14="http://schemas.microsoft.com/office/drawing/2010/main" val="0"/>
              </a:ext>
            </a:extLst>
          </a:blip>
          <a:srcRect l="60016" t="26126" b="39189"/>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52400">
                    <a:srgbClr val="000000"/>
                  </a:glow>
                </a:effectLst>
              </a:rPr>
              <a:t>"</a:t>
            </a:r>
            <a:r>
              <a:rPr lang="en-US" sz="4000" b="1" dirty="0">
                <a:solidFill>
                  <a:srgbClr val="FFFFFF"/>
                </a:solidFill>
                <a:effectLst>
                  <a:glow rad="152400">
                    <a:srgbClr val="000000"/>
                  </a:glow>
                </a:effectLst>
              </a:rPr>
              <a:t>least biblical biblical film ever made.</a:t>
            </a:r>
            <a:r>
              <a:rPr lang="ru-RU" sz="4000" b="1" dirty="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479550"/>
            <a:ext cx="77089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52400">
                    <a:srgbClr val="000000"/>
                  </a:glow>
                </a:effectLst>
              </a:rPr>
              <a:t>Should Christians see it?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6068" name="Picture 4"/>
          <p:cNvPicPr>
            <a:picLocks noChangeAspect="1"/>
          </p:cNvPicPr>
          <p:nvPr/>
        </p:nvPicPr>
        <p:blipFill>
          <a:blip r:embed="rId4">
            <a:extLst>
              <a:ext uri="{28A0092B-C50C-407E-A947-70E740481C1C}">
                <a14:useLocalDpi xmlns:a14="http://schemas.microsoft.com/office/drawing/2010/main" val="0"/>
              </a:ext>
            </a:extLst>
          </a:blip>
          <a:srcRect l="60016" t="26126" b="39189"/>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Praise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00"/>
                </a:solidFill>
                <a:effectLst/>
                <a:latin typeface="Arial" charset="0"/>
                <a:cs typeface="Times New Roman" charset="0"/>
              </a:rPr>
              <a:t>Focus on the Family</a:t>
            </a:r>
            <a:r>
              <a:rPr lang="en-US" sz="2800" b="1" dirty="0">
                <a:solidFill>
                  <a:srgbClr val="FFFFFF"/>
                </a:solidFill>
                <a:effectLst/>
                <a:latin typeface="Arial" charset="0"/>
                <a:cs typeface="Times New Roman" charset="0"/>
              </a:rPr>
              <a:t> president Jim Daly stated that: </a:t>
            </a:r>
            <a:r>
              <a:rPr lang="ru-RU"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[Noah] is a creative interpretation of the scriptural account that allows us to </a:t>
            </a:r>
            <a:r>
              <a:rPr lang="en-US" sz="2800" b="1" dirty="0">
                <a:solidFill>
                  <a:srgbClr val="FFFF00"/>
                </a:solidFill>
                <a:effectLst/>
                <a:latin typeface="Arial" charset="0"/>
                <a:cs typeface="Times New Roman" charset="0"/>
              </a:rPr>
              <a:t>imagine the deep struggles Noah may have wrestled with</a:t>
            </a:r>
            <a:r>
              <a:rPr lang="en-US" sz="2800" b="1" dirty="0">
                <a:solidFill>
                  <a:srgbClr val="FFFFFF"/>
                </a:solidFill>
                <a:effectLst/>
                <a:latin typeface="Arial" charset="0"/>
                <a:cs typeface="Times New Roman" charset="0"/>
              </a:rPr>
              <a:t> as he answered God</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call on his life. This cinematic vision of Noah</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story </a:t>
            </a:r>
            <a:r>
              <a:rPr lang="en-US" sz="2800" b="1" dirty="0">
                <a:solidFill>
                  <a:srgbClr val="FFFF00"/>
                </a:solidFill>
                <a:effectLst/>
                <a:latin typeface="Arial" charset="0"/>
                <a:cs typeface="Times New Roman" charset="0"/>
              </a:rPr>
              <a:t>gives Christians a great opportunity to engage our culture with the biblical Noah</a:t>
            </a:r>
            <a:r>
              <a:rPr lang="en-US" sz="2800" b="1" dirty="0">
                <a:solidFill>
                  <a:srgbClr val="FFFFFF"/>
                </a:solidFill>
                <a:effectLst/>
                <a:latin typeface="Arial" charset="0"/>
                <a:cs typeface="Times New Roman" charset="0"/>
              </a:rPr>
              <a:t>, and to have conversations with friends and family about matters of eternal significance.</a:t>
            </a:r>
            <a:r>
              <a:rPr lang="ru-RU" sz="2800" b="1" dirty="0">
                <a:solidFill>
                  <a:srgbClr val="FFFFFF"/>
                </a:solidFill>
                <a:effectLst/>
                <a:latin typeface="Arial" charset="0"/>
                <a:cs typeface="Times New Roman" charset="0"/>
              </a:rPr>
              <a:t>"</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7600"/>
            <a:ext cx="2954338" cy="444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Criticism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FF"/>
                </a:solidFill>
                <a:effectLst>
                  <a:glow rad="254000">
                    <a:srgbClr val="000000"/>
                  </a:glow>
                </a:effectLst>
                <a:latin typeface="Arial" charset="0"/>
                <a:cs typeface="Times New Roman" charset="0"/>
              </a:rPr>
              <a:t>Ken Ham (Answers in Genesis):</a:t>
            </a:r>
          </a:p>
          <a:p>
            <a:pPr>
              <a:lnSpc>
                <a:spcPct val="90000"/>
              </a:lnSpc>
              <a:spcBef>
                <a:spcPct val="20000"/>
              </a:spcBef>
              <a:buClr>
                <a:srgbClr val="FFFF66"/>
              </a:buClr>
              <a:buFont typeface="Wingdings" charset="0"/>
              <a:buNone/>
              <a:defRPr/>
            </a:pPr>
            <a:r>
              <a:rPr lang="ru-RU"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Also, while the extreme wickedness of man was depicted, the real sin displayed in the film was the people</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destruction of the earth. Lost within the film</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extreme environmentalist message is that the actual sins of the </a:t>
            </a:r>
            <a:r>
              <a:rPr lang="en-US" sz="2800" b="1" dirty="0" err="1">
                <a:solidFill>
                  <a:srgbClr val="FFFFFF"/>
                </a:solidFill>
                <a:effectLst>
                  <a:glow rad="254000">
                    <a:srgbClr val="000000"/>
                  </a:glow>
                </a:effectLst>
                <a:latin typeface="Arial" charset="0"/>
                <a:cs typeface="Times New Roman" charset="0"/>
              </a:rPr>
              <a:t>preflood</a:t>
            </a:r>
            <a:r>
              <a:rPr lang="en-US" sz="2800" b="1" dirty="0">
                <a:solidFill>
                  <a:srgbClr val="FFFFFF"/>
                </a:solidFill>
                <a:effectLst>
                  <a:glow rad="254000">
                    <a:srgbClr val="000000"/>
                  </a:glow>
                </a:effectLst>
                <a:latin typeface="Arial" charset="0"/>
                <a:cs typeface="Times New Roman" charset="0"/>
              </a:rPr>
              <a:t> people were rebellion against God and man</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inhumanity to man.</a:t>
            </a:r>
            <a:r>
              <a:rPr lang="ru-RU" sz="2800" b="1" dirty="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pic>
        <p:nvPicPr>
          <p:cNvPr id="2201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1079500"/>
            <a:ext cx="29845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What Does All This Mean?</a:t>
            </a: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4032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You are a watchtower!</a:t>
            </a: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Don</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t contribute to or encourage in any way Buddhism, Islam, Hinduism, Mormonism, Jehovah</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s Witnesses or any other false religion.</a:t>
            </a:r>
            <a:r>
              <a:rPr lang="en-US" altLang="zh-CN" sz="3200" dirty="0">
                <a:solidFill>
                  <a:srgbClr val="FFFFFF"/>
                </a:solidFill>
                <a:latin typeface="Arial" charset="0"/>
                <a:ea typeface="宋体" charset="0"/>
                <a:cs typeface="宋体" charset="0"/>
              </a:rPr>
              <a:t> </a:t>
            </a:r>
            <a:endParaRPr lang="en-US" sz="3200"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545487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92351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4.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8189</TotalTime>
  <Words>4950</Words>
  <Application>Microsoft Macintosh PowerPoint</Application>
  <PresentationFormat>On-screen Show (4:3)</PresentationFormat>
  <Paragraphs>553</Paragraphs>
  <Slides>90</Slides>
  <Notes>62</Notes>
  <HiddenSlides>0</HiddenSlides>
  <MMClips>1</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90</vt:i4>
      </vt:variant>
    </vt:vector>
  </HeadingPairs>
  <TitlesOfParts>
    <vt:vector size="116" baseType="lpstr">
      <vt:lpstr>Alan Den</vt:lpstr>
      <vt:lpstr>Aril</vt:lpstr>
      <vt:lpstr>Abadi MT Condensed Extra Bold</vt:lpstr>
      <vt:lpstr>Arial</vt:lpstr>
      <vt:lpstr>Arial Black</vt:lpstr>
      <vt:lpstr>Arial Narrow</vt:lpstr>
      <vt:lpstr>Calibri</vt:lpstr>
      <vt:lpstr>Comic Sans MS</vt:lpstr>
      <vt:lpstr>Tahoma</vt:lpstr>
      <vt:lpstr>Times New Roman</vt:lpstr>
      <vt:lpstr>Verdana</vt:lpstr>
      <vt:lpstr>Wingdings</vt:lpstr>
      <vt:lpstr>Dad`s Tie</vt:lpstr>
      <vt:lpstr>Default Design</vt:lpstr>
      <vt:lpstr>Compass</vt:lpstr>
      <vt:lpstr>4_Office Theme</vt:lpstr>
      <vt:lpstr>10_Blank Presentation</vt:lpstr>
      <vt:lpstr>Columns</vt:lpstr>
      <vt:lpstr>1_Default Design</vt:lpstr>
      <vt:lpstr>2_Default Design</vt:lpstr>
      <vt:lpstr>49_Blank Presentation</vt:lpstr>
      <vt:lpstr>Orbit</vt:lpstr>
      <vt:lpstr>1_Dad`s Tie</vt:lpstr>
      <vt:lpstr>50_Blank Presentation</vt:lpstr>
      <vt:lpstr>2_Office Theme</vt:lpstr>
      <vt:lpstr>8_Blank Presentation</vt:lpstr>
      <vt:lpstr>Be Discerning</vt:lpstr>
      <vt:lpstr>Lunar New Year Blessing 2020</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“Lucky”?</vt:lpstr>
      <vt:lpstr>A Case Study…</vt:lpstr>
      <vt:lpstr>Key Verse</vt:lpstr>
      <vt:lpstr>What's the Gospel?</vt:lpstr>
      <vt:lpstr>The Full Gospel</vt:lpstr>
      <vt:lpstr>The Gospel</vt:lpstr>
      <vt:lpstr>How can you live out the gospel?</vt:lpstr>
      <vt:lpstr>NT Overview (General + Key Words)</vt:lpstr>
      <vt:lpstr>Chapters in NT Books</vt:lpstr>
      <vt:lpstr>Verses in NT Emails</vt:lpstr>
      <vt:lpstr>Date of Writing</vt:lpstr>
      <vt:lpstr>Gnostics Taught a "Secret Knowledge"</vt:lpstr>
      <vt:lpstr>Origin/Recipient</vt:lpstr>
      <vt:lpstr>Who is "the Chosen Lady &amp; Her children"?</vt:lpstr>
      <vt:lpstr>Occasion</vt:lpstr>
      <vt:lpstr>Occasion</vt:lpstr>
      <vt:lpstr>How can you live out the gospel?</vt:lpstr>
      <vt:lpstr>I. Aid true teachers (1-6). </vt:lpstr>
      <vt:lpstr>Balancing Love and Truth</vt:lpstr>
      <vt:lpstr>"This letter is from John, the elder. I am writing to the chosen lady and to her children, whom I love in the truth—as does everyone else who knows the truth—2because the truth lives in us and will be with us forever" (2 John 1-2 NLT).</vt:lpstr>
      <vt:lpstr>"Grace, mercy, and peace, which come from God the Father and from Jesus Christ—the Son of the Father—will continue to be with us who live in truth and love. 4How happy I was to meet some of your children and find them living according to the truth, just as the Father commanded" (2 John 3-4 NLT).</vt:lpstr>
      <vt:lpstr>"I am writing to remind you, dear friends [Greek: “lady”], that we should love one another. This is not a new commandment, but one we have had from the beginning.  6Love means doing what God has commanded us, and he has commanded us to love one another, just as you heard from the beginning"  (2 John 5-6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live out the gospel?</vt:lpstr>
      <vt:lpstr>I. Aid true teachers (1-6). </vt:lpstr>
      <vt:lpstr>II. Avoid false teachers (7-13).</vt:lpstr>
      <vt:lpstr>"I say this because many deceivers have gone out into the world. They deny that Jesus Christ came in a real body. Such a person is a deceiver and an antichrist"  (2 John 7 NLT).</vt:lpstr>
      <vt:lpstr>"Watch out that you do not lose what we have worked so hard to achieve. Be diligent so that you receive your full reward.  9Anyone who wanders away from this teaching has no relationship with God. But anyone who remains in the teaching of Christ has a relationship with both the Father and the Son"  (2 John 8-9 NLT).</vt:lpstr>
      <vt:lpstr>"If anyone comes to your meeting and does not teach the truth about Christ, don't invite that person into your home or give any kind of encouragement.  11Anyone who encourages such people becomes a partner in their evil work"  (2 John 10-11 NLT).</vt:lpstr>
      <vt:lpstr>The Meaning of 2 John 10 Summary of Differing Views</vt:lpstr>
      <vt:lpstr>Keys</vt:lpstr>
      <vt:lpstr>Too good to be true the-ology</vt:lpstr>
      <vt:lpstr>Joyce Meyers in her  $2 million jet, etc.</vt:lpstr>
      <vt:lpstr>Oprah Winfrey</vt:lpstr>
      <vt:lpstr>Joel Osteen</vt:lpstr>
      <vt:lpstr>Motivational Speaking</vt:lpstr>
      <vt:lpstr>World Vision Controversy</vt:lpstr>
      <vt:lpstr>World Vision Controversy</vt:lpstr>
      <vt:lpstr>2 John – Summary Chart</vt:lpstr>
      <vt:lpstr>Follow Up Relationally (12-13)</vt:lpstr>
      <vt:lpstr>How can you live out the gospel?</vt:lpstr>
      <vt:lpstr>Main Idea</vt:lpstr>
      <vt:lpstr>Outline</vt:lpstr>
      <vt:lpstr>I. Aid true teachers (1-6). </vt:lpstr>
      <vt:lpstr>Well, Charles, when I baptize you…</vt:lpstr>
      <vt:lpstr>Everything that goes  under belongs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Avoid false teachers (7-13).</vt:lpstr>
      <vt:lpstr>Key Word / Verse</vt:lpstr>
      <vt:lpstr>Summary Statement</vt:lpstr>
      <vt:lpstr>Noah</vt:lpstr>
      <vt:lpstr>Noah</vt:lpstr>
      <vt:lpstr>Atheist Producer Darren Aronofsky</vt:lpstr>
      <vt:lpstr>Noah</vt:lpstr>
      <vt:lpstr>Praise of "Noah"</vt:lpstr>
      <vt:lpstr>Criticism of "Noah"</vt:lpstr>
      <vt:lpstr>How do Christians aid heresy?</vt:lpstr>
      <vt:lpstr>What Does All This Mean?</vt:lpstr>
      <vt:lpstr>PowerPoint Presentation</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207</cp:revision>
  <dcterms:created xsi:type="dcterms:W3CDTF">2003-04-21T14:11:52Z</dcterms:created>
  <dcterms:modified xsi:type="dcterms:W3CDTF">2020-04-15T11:46:58Z</dcterms:modified>
</cp:coreProperties>
</file>